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97" r:id="rId2"/>
    <p:sldId id="2145706995" r:id="rId3"/>
    <p:sldId id="2145706996" r:id="rId4"/>
    <p:sldId id="2145706999" r:id="rId5"/>
    <p:sldId id="2145707000" r:id="rId6"/>
    <p:sldId id="2145706992" r:id="rId7"/>
    <p:sldId id="2145706998" r:id="rId8"/>
    <p:sldId id="451" r:id="rId9"/>
    <p:sldId id="2145706997" r:id="rId10"/>
    <p:sldId id="2145706989" r:id="rId11"/>
    <p:sldId id="2145707002" r:id="rId12"/>
    <p:sldId id="2145706990" r:id="rId13"/>
    <p:sldId id="1044" r:id="rId14"/>
    <p:sldId id="1042" r:id="rId15"/>
    <p:sldId id="2145707001" r:id="rId16"/>
    <p:sldId id="21457069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ACAC"/>
    <a:srgbClr val="577488"/>
    <a:srgbClr val="002855"/>
    <a:srgbClr val="003A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0" autoAdjust="0"/>
    <p:restoredTop sz="93031" autoAdjust="0"/>
  </p:normalViewPr>
  <p:slideViewPr>
    <p:cSldViewPr snapToGrid="0">
      <p:cViewPr varScale="1">
        <p:scale>
          <a:sx n="149" d="100"/>
          <a:sy n="149" d="100"/>
        </p:scale>
        <p:origin x="78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FD76E-172B-4487-A6A9-509E95A831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D303F-73FD-4996-B703-FD8232C61DBE}">
      <dgm:prSet/>
      <dgm:spPr/>
      <dgm:t>
        <a:bodyPr/>
        <a:lstStyle/>
        <a:p>
          <a:r>
            <a:rPr lang="en-US" b="1"/>
            <a:t>Advanced Computing </a:t>
          </a:r>
          <a:endParaRPr lang="en-US"/>
        </a:p>
      </dgm:t>
    </dgm:pt>
    <dgm:pt modelId="{8ECDFA50-2EAB-4CE1-9D59-D9364CAE27C9}" type="parTrans" cxnId="{405958C9-D60C-4B0F-991F-D1D60195477A}">
      <dgm:prSet/>
      <dgm:spPr/>
      <dgm:t>
        <a:bodyPr/>
        <a:lstStyle/>
        <a:p>
          <a:endParaRPr lang="en-US"/>
        </a:p>
      </dgm:t>
    </dgm:pt>
    <dgm:pt modelId="{F3A2C267-D368-4042-9154-B294C6E9373F}" type="sibTrans" cxnId="{405958C9-D60C-4B0F-991F-D1D60195477A}">
      <dgm:prSet/>
      <dgm:spPr/>
      <dgm:t>
        <a:bodyPr/>
        <a:lstStyle/>
        <a:p>
          <a:endParaRPr lang="en-US"/>
        </a:p>
      </dgm:t>
    </dgm:pt>
    <dgm:pt modelId="{1DAE5E11-622D-438A-B947-4999ED2AC93D}">
      <dgm:prSet custT="1"/>
      <dgm:spPr/>
      <dgm:t>
        <a:bodyPr/>
        <a:lstStyle/>
        <a:p>
          <a:r>
            <a:rPr lang="en-US" sz="1600" b="1" dirty="0"/>
            <a:t>Supercomputing </a:t>
          </a:r>
        </a:p>
      </dgm:t>
    </dgm:pt>
    <dgm:pt modelId="{37FC5DF3-F33D-4EE5-B725-90222037F486}" type="parTrans" cxnId="{13147E55-717F-4A55-8747-39F2322E8D63}">
      <dgm:prSet/>
      <dgm:spPr/>
      <dgm:t>
        <a:bodyPr/>
        <a:lstStyle/>
        <a:p>
          <a:endParaRPr lang="en-US"/>
        </a:p>
      </dgm:t>
    </dgm:pt>
    <dgm:pt modelId="{590312FC-EE86-4126-8D77-E27C162208A3}" type="sibTrans" cxnId="{13147E55-717F-4A55-8747-39F2322E8D63}">
      <dgm:prSet/>
      <dgm:spPr/>
      <dgm:t>
        <a:bodyPr/>
        <a:lstStyle/>
        <a:p>
          <a:endParaRPr lang="en-US"/>
        </a:p>
      </dgm:t>
    </dgm:pt>
    <dgm:pt modelId="{C664E101-3425-4694-9D15-55D169140098}">
      <dgm:prSet custT="1"/>
      <dgm:spPr/>
      <dgm:t>
        <a:bodyPr/>
        <a:lstStyle/>
        <a:p>
          <a:r>
            <a:rPr lang="en-US" sz="1600" b="1" dirty="0"/>
            <a:t>Edge computing </a:t>
          </a:r>
        </a:p>
      </dgm:t>
    </dgm:pt>
    <dgm:pt modelId="{86DE9FB8-E8E7-4E13-BDC2-69D42689C09D}" type="parTrans" cxnId="{B6A2E009-856A-41C4-A68C-F20D8598B29D}">
      <dgm:prSet/>
      <dgm:spPr/>
      <dgm:t>
        <a:bodyPr/>
        <a:lstStyle/>
        <a:p>
          <a:endParaRPr lang="en-US"/>
        </a:p>
      </dgm:t>
    </dgm:pt>
    <dgm:pt modelId="{DDC21ABF-FD63-434C-B6B1-196AB33BB572}" type="sibTrans" cxnId="{B6A2E009-856A-41C4-A68C-F20D8598B29D}">
      <dgm:prSet/>
      <dgm:spPr/>
      <dgm:t>
        <a:bodyPr/>
        <a:lstStyle/>
        <a:p>
          <a:endParaRPr lang="en-US"/>
        </a:p>
      </dgm:t>
    </dgm:pt>
    <dgm:pt modelId="{3F990ECC-F3D0-4DEC-8C6E-505D05B4866F}">
      <dgm:prSet custT="1"/>
      <dgm:spPr/>
      <dgm:t>
        <a:bodyPr/>
        <a:lstStyle/>
        <a:p>
          <a:r>
            <a:rPr lang="en-US" sz="1600" b="1" dirty="0"/>
            <a:t>Cloud computing </a:t>
          </a:r>
        </a:p>
      </dgm:t>
    </dgm:pt>
    <dgm:pt modelId="{666D9A86-DC4D-48F5-9766-6924372455A2}" type="parTrans" cxnId="{3C9082F1-71AC-4617-A909-D281D907E152}">
      <dgm:prSet/>
      <dgm:spPr/>
      <dgm:t>
        <a:bodyPr/>
        <a:lstStyle/>
        <a:p>
          <a:endParaRPr lang="en-US"/>
        </a:p>
      </dgm:t>
    </dgm:pt>
    <dgm:pt modelId="{2650B990-AB64-445C-B1AB-AE09499E4037}" type="sibTrans" cxnId="{3C9082F1-71AC-4617-A909-D281D907E152}">
      <dgm:prSet/>
      <dgm:spPr/>
      <dgm:t>
        <a:bodyPr/>
        <a:lstStyle/>
        <a:p>
          <a:endParaRPr lang="en-US"/>
        </a:p>
      </dgm:t>
    </dgm:pt>
    <dgm:pt modelId="{F45A902D-A8C7-4607-A839-A12B077F31E1}">
      <dgm:prSet custT="1"/>
      <dgm:spPr/>
      <dgm:t>
        <a:bodyPr/>
        <a:lstStyle/>
        <a:p>
          <a:r>
            <a:rPr lang="en-US" sz="1600" b="1" dirty="0"/>
            <a:t>Data storage </a:t>
          </a:r>
        </a:p>
      </dgm:t>
    </dgm:pt>
    <dgm:pt modelId="{B0C8DB6D-E3B5-4372-8DF9-84480DD70295}" type="parTrans" cxnId="{32F11D04-638A-4A87-9E6E-2381291CE20C}">
      <dgm:prSet/>
      <dgm:spPr/>
      <dgm:t>
        <a:bodyPr/>
        <a:lstStyle/>
        <a:p>
          <a:endParaRPr lang="en-US"/>
        </a:p>
      </dgm:t>
    </dgm:pt>
    <dgm:pt modelId="{BE81BD18-4A75-4715-9261-10CA158955F3}" type="sibTrans" cxnId="{32F11D04-638A-4A87-9E6E-2381291CE20C}">
      <dgm:prSet/>
      <dgm:spPr/>
      <dgm:t>
        <a:bodyPr/>
        <a:lstStyle/>
        <a:p>
          <a:endParaRPr lang="en-US"/>
        </a:p>
      </dgm:t>
    </dgm:pt>
    <dgm:pt modelId="{F413EA7C-AC03-4B8D-8171-3A3451CEC751}">
      <dgm:prSet custT="1"/>
      <dgm:spPr/>
      <dgm:t>
        <a:bodyPr/>
        <a:lstStyle/>
        <a:p>
          <a:r>
            <a:rPr lang="en-US" sz="1600" b="1"/>
            <a:t>Computing architectures </a:t>
          </a:r>
        </a:p>
      </dgm:t>
    </dgm:pt>
    <dgm:pt modelId="{5A722A2F-070D-4AFA-A8C9-49341EB4CAAB}" type="parTrans" cxnId="{8E4DD188-1ADB-493C-8CBD-721CCC6D71F5}">
      <dgm:prSet/>
      <dgm:spPr/>
      <dgm:t>
        <a:bodyPr/>
        <a:lstStyle/>
        <a:p>
          <a:endParaRPr lang="en-US"/>
        </a:p>
      </dgm:t>
    </dgm:pt>
    <dgm:pt modelId="{32EE8438-403E-40A4-B211-94ED373650F8}" type="sibTrans" cxnId="{8E4DD188-1ADB-493C-8CBD-721CCC6D71F5}">
      <dgm:prSet/>
      <dgm:spPr/>
      <dgm:t>
        <a:bodyPr/>
        <a:lstStyle/>
        <a:p>
          <a:endParaRPr lang="en-US"/>
        </a:p>
      </dgm:t>
    </dgm:pt>
    <dgm:pt modelId="{092C92BB-6AE5-4933-9395-91F92B2A445C}">
      <dgm:prSet custT="1"/>
      <dgm:spPr/>
      <dgm:t>
        <a:bodyPr/>
        <a:lstStyle/>
        <a:p>
          <a:r>
            <a:rPr lang="en-US" sz="1600" b="1" dirty="0"/>
            <a:t>Data processing and analysis techniques</a:t>
          </a:r>
        </a:p>
      </dgm:t>
    </dgm:pt>
    <dgm:pt modelId="{71A24250-3462-4D56-AD8B-E475345E1CC6}" type="parTrans" cxnId="{68EDD7D7-67C0-401C-BEA9-CE7099CA3013}">
      <dgm:prSet/>
      <dgm:spPr/>
      <dgm:t>
        <a:bodyPr/>
        <a:lstStyle/>
        <a:p>
          <a:endParaRPr lang="en-US"/>
        </a:p>
      </dgm:t>
    </dgm:pt>
    <dgm:pt modelId="{C356A96F-2BD6-4554-A2D3-CD32D38EFA1A}" type="sibTrans" cxnId="{68EDD7D7-67C0-401C-BEA9-CE7099CA3013}">
      <dgm:prSet/>
      <dgm:spPr/>
      <dgm:t>
        <a:bodyPr/>
        <a:lstStyle/>
        <a:p>
          <a:endParaRPr lang="en-US"/>
        </a:p>
      </dgm:t>
    </dgm:pt>
    <dgm:pt modelId="{D6DFEDF4-043A-4AFF-B1FB-639CB32989E1}" type="pres">
      <dgm:prSet presAssocID="{64EFD76E-172B-4487-A6A9-509E95A831D6}" presName="Name0" presStyleCnt="0">
        <dgm:presLayoutVars>
          <dgm:dir/>
          <dgm:animLvl val="lvl"/>
          <dgm:resizeHandles val="exact"/>
        </dgm:presLayoutVars>
      </dgm:prSet>
      <dgm:spPr/>
    </dgm:pt>
    <dgm:pt modelId="{088CE289-2CF5-4C40-8172-3B7FB0C468ED}" type="pres">
      <dgm:prSet presAssocID="{4B9D303F-73FD-4996-B703-FD8232C61DBE}" presName="linNode" presStyleCnt="0"/>
      <dgm:spPr/>
    </dgm:pt>
    <dgm:pt modelId="{AA656F6F-84A4-4BA5-81F6-B4E357DD2750}" type="pres">
      <dgm:prSet presAssocID="{4B9D303F-73FD-4996-B703-FD8232C61DB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9BB495CA-59E9-4EEF-A6AD-7BA1CAAF016A}" type="pres">
      <dgm:prSet presAssocID="{4B9D303F-73FD-4996-B703-FD8232C61DBE}" presName="descendantText" presStyleLbl="alignAccFollowNode1" presStyleIdx="0" presStyleCnt="1" custScaleY="122783">
        <dgm:presLayoutVars>
          <dgm:bulletEnabled val="1"/>
        </dgm:presLayoutVars>
      </dgm:prSet>
      <dgm:spPr/>
    </dgm:pt>
  </dgm:ptLst>
  <dgm:cxnLst>
    <dgm:cxn modelId="{32F11D04-638A-4A87-9E6E-2381291CE20C}" srcId="{4B9D303F-73FD-4996-B703-FD8232C61DBE}" destId="{F45A902D-A8C7-4607-A839-A12B077F31E1}" srcOrd="3" destOrd="0" parTransId="{B0C8DB6D-E3B5-4372-8DF9-84480DD70295}" sibTransId="{BE81BD18-4A75-4715-9261-10CA158955F3}"/>
    <dgm:cxn modelId="{B6A2E009-856A-41C4-A68C-F20D8598B29D}" srcId="{4B9D303F-73FD-4996-B703-FD8232C61DBE}" destId="{C664E101-3425-4694-9D15-55D169140098}" srcOrd="1" destOrd="0" parTransId="{86DE9FB8-E8E7-4E13-BDC2-69D42689C09D}" sibTransId="{DDC21ABF-FD63-434C-B6B1-196AB33BB572}"/>
    <dgm:cxn modelId="{B967C827-083E-4B59-AEB9-E16EFE2A5AB8}" type="presOf" srcId="{092C92BB-6AE5-4933-9395-91F92B2A445C}" destId="{9BB495CA-59E9-4EEF-A6AD-7BA1CAAF016A}" srcOrd="0" destOrd="5" presId="urn:microsoft.com/office/officeart/2005/8/layout/vList5"/>
    <dgm:cxn modelId="{B717A040-F0DD-4292-8C14-68D27D289117}" type="presOf" srcId="{F413EA7C-AC03-4B8D-8171-3A3451CEC751}" destId="{9BB495CA-59E9-4EEF-A6AD-7BA1CAAF016A}" srcOrd="0" destOrd="4" presId="urn:microsoft.com/office/officeart/2005/8/layout/vList5"/>
    <dgm:cxn modelId="{8A63DC42-1D8F-4880-86CB-916B92612D75}" type="presOf" srcId="{1DAE5E11-622D-438A-B947-4999ED2AC93D}" destId="{9BB495CA-59E9-4EEF-A6AD-7BA1CAAF016A}" srcOrd="0" destOrd="0" presId="urn:microsoft.com/office/officeart/2005/8/layout/vList5"/>
    <dgm:cxn modelId="{ED0D9666-1425-4B6B-9271-3C8E4D3619EF}" type="presOf" srcId="{4B9D303F-73FD-4996-B703-FD8232C61DBE}" destId="{AA656F6F-84A4-4BA5-81F6-B4E357DD2750}" srcOrd="0" destOrd="0" presId="urn:microsoft.com/office/officeart/2005/8/layout/vList5"/>
    <dgm:cxn modelId="{8E0BBF69-759B-4A8B-AD52-63FB22F2887B}" type="presOf" srcId="{3F990ECC-F3D0-4DEC-8C6E-505D05B4866F}" destId="{9BB495CA-59E9-4EEF-A6AD-7BA1CAAF016A}" srcOrd="0" destOrd="2" presId="urn:microsoft.com/office/officeart/2005/8/layout/vList5"/>
    <dgm:cxn modelId="{7647DA6D-6604-490F-A57E-DB4906572DB4}" type="presOf" srcId="{C664E101-3425-4694-9D15-55D169140098}" destId="{9BB495CA-59E9-4EEF-A6AD-7BA1CAAF016A}" srcOrd="0" destOrd="1" presId="urn:microsoft.com/office/officeart/2005/8/layout/vList5"/>
    <dgm:cxn modelId="{13147E55-717F-4A55-8747-39F2322E8D63}" srcId="{4B9D303F-73FD-4996-B703-FD8232C61DBE}" destId="{1DAE5E11-622D-438A-B947-4999ED2AC93D}" srcOrd="0" destOrd="0" parTransId="{37FC5DF3-F33D-4EE5-B725-90222037F486}" sibTransId="{590312FC-EE86-4126-8D77-E27C162208A3}"/>
    <dgm:cxn modelId="{8E4DD188-1ADB-493C-8CBD-721CCC6D71F5}" srcId="{4B9D303F-73FD-4996-B703-FD8232C61DBE}" destId="{F413EA7C-AC03-4B8D-8171-3A3451CEC751}" srcOrd="4" destOrd="0" parTransId="{5A722A2F-070D-4AFA-A8C9-49341EB4CAAB}" sibTransId="{32EE8438-403E-40A4-B211-94ED373650F8}"/>
    <dgm:cxn modelId="{2F5B77AC-B485-4ACE-86F2-4BC907AC28E1}" type="presOf" srcId="{F45A902D-A8C7-4607-A839-A12B077F31E1}" destId="{9BB495CA-59E9-4EEF-A6AD-7BA1CAAF016A}" srcOrd="0" destOrd="3" presId="urn:microsoft.com/office/officeart/2005/8/layout/vList5"/>
    <dgm:cxn modelId="{405958C9-D60C-4B0F-991F-D1D60195477A}" srcId="{64EFD76E-172B-4487-A6A9-509E95A831D6}" destId="{4B9D303F-73FD-4996-B703-FD8232C61DBE}" srcOrd="0" destOrd="0" parTransId="{8ECDFA50-2EAB-4CE1-9D59-D9364CAE27C9}" sibTransId="{F3A2C267-D368-4042-9154-B294C6E9373F}"/>
    <dgm:cxn modelId="{68EDD7D7-67C0-401C-BEA9-CE7099CA3013}" srcId="{4B9D303F-73FD-4996-B703-FD8232C61DBE}" destId="{092C92BB-6AE5-4933-9395-91F92B2A445C}" srcOrd="5" destOrd="0" parTransId="{71A24250-3462-4D56-AD8B-E475345E1CC6}" sibTransId="{C356A96F-2BD6-4554-A2D3-CD32D38EFA1A}"/>
    <dgm:cxn modelId="{BCB499E8-8886-430C-8EE8-B4A84B8E2179}" type="presOf" srcId="{64EFD76E-172B-4487-A6A9-509E95A831D6}" destId="{D6DFEDF4-043A-4AFF-B1FB-639CB32989E1}" srcOrd="0" destOrd="0" presId="urn:microsoft.com/office/officeart/2005/8/layout/vList5"/>
    <dgm:cxn modelId="{3C9082F1-71AC-4617-A909-D281D907E152}" srcId="{4B9D303F-73FD-4996-B703-FD8232C61DBE}" destId="{3F990ECC-F3D0-4DEC-8C6E-505D05B4866F}" srcOrd="2" destOrd="0" parTransId="{666D9A86-DC4D-48F5-9766-6924372455A2}" sibTransId="{2650B990-AB64-445C-B1AB-AE09499E4037}"/>
    <dgm:cxn modelId="{1DA18CEB-8F29-477C-95CF-4805867D058A}" type="presParOf" srcId="{D6DFEDF4-043A-4AFF-B1FB-639CB32989E1}" destId="{088CE289-2CF5-4C40-8172-3B7FB0C468ED}" srcOrd="0" destOrd="0" presId="urn:microsoft.com/office/officeart/2005/8/layout/vList5"/>
    <dgm:cxn modelId="{3BD959C5-DE10-4281-BF74-A929D2776907}" type="presParOf" srcId="{088CE289-2CF5-4C40-8172-3B7FB0C468ED}" destId="{AA656F6F-84A4-4BA5-81F6-B4E357DD2750}" srcOrd="0" destOrd="0" presId="urn:microsoft.com/office/officeart/2005/8/layout/vList5"/>
    <dgm:cxn modelId="{83D8F863-93FC-4D44-97C2-40E8F49A3AEE}" type="presParOf" srcId="{088CE289-2CF5-4C40-8172-3B7FB0C468ED}" destId="{9BB495CA-59E9-4EEF-A6AD-7BA1CAAF016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EFD76E-172B-4487-A6A9-509E95A831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D303F-73FD-4996-B703-FD8232C61DBE}">
      <dgm:prSet/>
      <dgm:spPr/>
      <dgm:t>
        <a:bodyPr/>
        <a:lstStyle/>
        <a:p>
          <a:r>
            <a:rPr lang="en-US" dirty="0"/>
            <a:t>Renewable Energy Generation and Storage </a:t>
          </a:r>
        </a:p>
      </dgm:t>
    </dgm:pt>
    <dgm:pt modelId="{8ECDFA50-2EAB-4CE1-9D59-D9364CAE27C9}" type="parTrans" cxnId="{405958C9-D60C-4B0F-991F-D1D60195477A}">
      <dgm:prSet/>
      <dgm:spPr/>
      <dgm:t>
        <a:bodyPr/>
        <a:lstStyle/>
        <a:p>
          <a:endParaRPr lang="en-US"/>
        </a:p>
      </dgm:t>
    </dgm:pt>
    <dgm:pt modelId="{F3A2C267-D368-4042-9154-B294C6E9373F}" type="sibTrans" cxnId="{405958C9-D60C-4B0F-991F-D1D60195477A}">
      <dgm:prSet/>
      <dgm:spPr/>
      <dgm:t>
        <a:bodyPr/>
        <a:lstStyle/>
        <a:p>
          <a:endParaRPr lang="en-US"/>
        </a:p>
      </dgm:t>
    </dgm:pt>
    <dgm:pt modelId="{1DAE5E11-622D-438A-B947-4999ED2AC93D}">
      <dgm:prSet custT="1"/>
      <dgm:spPr/>
      <dgm:t>
        <a:bodyPr/>
        <a:lstStyle/>
        <a:p>
          <a:r>
            <a:rPr lang="en-US" sz="1600" b="1" dirty="0"/>
            <a:t>Renewable generation</a:t>
          </a:r>
        </a:p>
      </dgm:t>
    </dgm:pt>
    <dgm:pt modelId="{37FC5DF3-F33D-4EE5-B725-90222037F486}" type="parTrans" cxnId="{13147E55-717F-4A55-8747-39F2322E8D63}">
      <dgm:prSet/>
      <dgm:spPr/>
      <dgm:t>
        <a:bodyPr/>
        <a:lstStyle/>
        <a:p>
          <a:endParaRPr lang="en-US"/>
        </a:p>
      </dgm:t>
    </dgm:pt>
    <dgm:pt modelId="{590312FC-EE86-4126-8D77-E27C162208A3}" type="sibTrans" cxnId="{13147E55-717F-4A55-8747-39F2322E8D63}">
      <dgm:prSet/>
      <dgm:spPr/>
      <dgm:t>
        <a:bodyPr/>
        <a:lstStyle/>
        <a:p>
          <a:endParaRPr lang="en-US"/>
        </a:p>
      </dgm:t>
    </dgm:pt>
    <dgm:pt modelId="{3348E02C-164E-4BD7-A643-1693108C4B41}">
      <dgm:prSet custT="1"/>
      <dgm:spPr/>
      <dgm:t>
        <a:bodyPr/>
        <a:lstStyle/>
        <a:p>
          <a:r>
            <a:rPr lang="en-US" sz="1600" b="1"/>
            <a:t>Renewable and sustainable fuels</a:t>
          </a:r>
        </a:p>
      </dgm:t>
    </dgm:pt>
    <dgm:pt modelId="{2960CD86-64E8-4DA3-B208-8CD739F5FCF8}" type="parTrans" cxnId="{B0685123-8BB9-42FD-93F7-6DA59E47B9A0}">
      <dgm:prSet/>
      <dgm:spPr/>
      <dgm:t>
        <a:bodyPr/>
        <a:lstStyle/>
        <a:p>
          <a:endParaRPr lang="en-US"/>
        </a:p>
      </dgm:t>
    </dgm:pt>
    <dgm:pt modelId="{C6CB5022-57E9-4C50-8C04-27F78541854C}" type="sibTrans" cxnId="{B0685123-8BB9-42FD-93F7-6DA59E47B9A0}">
      <dgm:prSet/>
      <dgm:spPr/>
      <dgm:t>
        <a:bodyPr/>
        <a:lstStyle/>
        <a:p>
          <a:endParaRPr lang="en-US"/>
        </a:p>
      </dgm:t>
    </dgm:pt>
    <dgm:pt modelId="{FAD1ACF8-61EB-4306-91BD-9242EEC57A56}">
      <dgm:prSet custT="1"/>
      <dgm:spPr/>
      <dgm:t>
        <a:bodyPr/>
        <a:lstStyle/>
        <a:p>
          <a:r>
            <a:rPr lang="en-US" sz="1600" b="1"/>
            <a:t>Energy storage</a:t>
          </a:r>
        </a:p>
      </dgm:t>
    </dgm:pt>
    <dgm:pt modelId="{FD682349-B9DD-400F-A641-29DADFD97725}" type="parTrans" cxnId="{EA25605D-5586-44B9-BE1B-35E508224C9A}">
      <dgm:prSet/>
      <dgm:spPr/>
      <dgm:t>
        <a:bodyPr/>
        <a:lstStyle/>
        <a:p>
          <a:endParaRPr lang="en-US"/>
        </a:p>
      </dgm:t>
    </dgm:pt>
    <dgm:pt modelId="{1157B8B6-6588-4833-951E-2B933967C324}" type="sibTrans" cxnId="{EA25605D-5586-44B9-BE1B-35E508224C9A}">
      <dgm:prSet/>
      <dgm:spPr/>
      <dgm:t>
        <a:bodyPr/>
        <a:lstStyle/>
        <a:p>
          <a:endParaRPr lang="en-US"/>
        </a:p>
      </dgm:t>
    </dgm:pt>
    <dgm:pt modelId="{FC4A3775-9E9F-4AE0-ABF3-A0D9DA34FDDE}">
      <dgm:prSet custT="1"/>
      <dgm:spPr/>
      <dgm:t>
        <a:bodyPr/>
        <a:lstStyle/>
        <a:p>
          <a:r>
            <a:rPr lang="en-US" sz="1600" b="1" dirty="0"/>
            <a:t>Electric and hybrid engines</a:t>
          </a:r>
        </a:p>
      </dgm:t>
    </dgm:pt>
    <dgm:pt modelId="{140ACE74-7BDF-4CAE-BF81-193D06575949}" type="parTrans" cxnId="{531903E2-DC70-417E-B277-2188EF500E7A}">
      <dgm:prSet/>
      <dgm:spPr/>
      <dgm:t>
        <a:bodyPr/>
        <a:lstStyle/>
        <a:p>
          <a:endParaRPr lang="en-US"/>
        </a:p>
      </dgm:t>
    </dgm:pt>
    <dgm:pt modelId="{5551D6B3-A868-4A22-988E-337E0365A982}" type="sibTrans" cxnId="{531903E2-DC70-417E-B277-2188EF500E7A}">
      <dgm:prSet/>
      <dgm:spPr/>
      <dgm:t>
        <a:bodyPr/>
        <a:lstStyle/>
        <a:p>
          <a:endParaRPr lang="en-US"/>
        </a:p>
      </dgm:t>
    </dgm:pt>
    <dgm:pt modelId="{FDB84987-F032-4FBA-8B09-FAD67DF8FCD5}">
      <dgm:prSet custT="1"/>
      <dgm:spPr/>
      <dgm:t>
        <a:bodyPr/>
        <a:lstStyle/>
        <a:p>
          <a:r>
            <a:rPr lang="en-US" sz="1600" b="1"/>
            <a:t>Batteries</a:t>
          </a:r>
        </a:p>
      </dgm:t>
    </dgm:pt>
    <dgm:pt modelId="{3264499B-FCE9-439A-BC72-B0A0ADF621A3}" type="parTrans" cxnId="{F27427BF-9FC9-43BF-AF18-0E615E47FDF8}">
      <dgm:prSet/>
      <dgm:spPr/>
      <dgm:t>
        <a:bodyPr/>
        <a:lstStyle/>
        <a:p>
          <a:endParaRPr lang="en-US"/>
        </a:p>
      </dgm:t>
    </dgm:pt>
    <dgm:pt modelId="{D2675A39-61A7-448B-A8EC-06D907AC999D}" type="sibTrans" cxnId="{F27427BF-9FC9-43BF-AF18-0E615E47FDF8}">
      <dgm:prSet/>
      <dgm:spPr/>
      <dgm:t>
        <a:bodyPr/>
        <a:lstStyle/>
        <a:p>
          <a:endParaRPr lang="en-US"/>
        </a:p>
      </dgm:t>
    </dgm:pt>
    <dgm:pt modelId="{DCEA4B59-E379-446E-A0E7-9F3E16F32715}">
      <dgm:prSet custT="1"/>
      <dgm:spPr/>
      <dgm:t>
        <a:bodyPr/>
        <a:lstStyle/>
        <a:p>
          <a:r>
            <a:rPr lang="en-US" sz="1600" b="1"/>
            <a:t>Grid integration technologies</a:t>
          </a:r>
        </a:p>
      </dgm:t>
    </dgm:pt>
    <dgm:pt modelId="{2F601F0D-2510-4A1E-AB5D-D91B2260F228}" type="parTrans" cxnId="{33BD5BB4-6B9F-4615-A065-39339EAA17CD}">
      <dgm:prSet/>
      <dgm:spPr/>
      <dgm:t>
        <a:bodyPr/>
        <a:lstStyle/>
        <a:p>
          <a:endParaRPr lang="en-US"/>
        </a:p>
      </dgm:t>
    </dgm:pt>
    <dgm:pt modelId="{1287CA1A-683F-433D-9A64-0EF5FDE4CC07}" type="sibTrans" cxnId="{33BD5BB4-6B9F-4615-A065-39339EAA17CD}">
      <dgm:prSet/>
      <dgm:spPr/>
      <dgm:t>
        <a:bodyPr/>
        <a:lstStyle/>
        <a:p>
          <a:endParaRPr lang="en-US"/>
        </a:p>
      </dgm:t>
    </dgm:pt>
    <dgm:pt modelId="{FEEDB920-8D3D-4874-B842-931C63DFBE51}">
      <dgm:prSet custT="1"/>
      <dgm:spPr/>
      <dgm:t>
        <a:bodyPr/>
        <a:lstStyle/>
        <a:p>
          <a:r>
            <a:rPr lang="en-US" sz="1600" b="1" dirty="0"/>
            <a:t>Energy-efficiency technologies</a:t>
          </a:r>
        </a:p>
      </dgm:t>
    </dgm:pt>
    <dgm:pt modelId="{EA192ABB-DE5E-4FDC-9553-2379C911961E}" type="parTrans" cxnId="{7350A306-6D60-4879-8638-46CC7E8ABA28}">
      <dgm:prSet/>
      <dgm:spPr/>
      <dgm:t>
        <a:bodyPr/>
        <a:lstStyle/>
        <a:p>
          <a:endParaRPr lang="en-US"/>
        </a:p>
      </dgm:t>
    </dgm:pt>
    <dgm:pt modelId="{49A94D65-F64A-4DAC-98CF-3BF7948EAC1F}" type="sibTrans" cxnId="{7350A306-6D60-4879-8638-46CC7E8ABA28}">
      <dgm:prSet/>
      <dgm:spPr/>
      <dgm:t>
        <a:bodyPr/>
        <a:lstStyle/>
        <a:p>
          <a:endParaRPr lang="en-US"/>
        </a:p>
      </dgm:t>
    </dgm:pt>
    <dgm:pt modelId="{D6DFEDF4-043A-4AFF-B1FB-639CB32989E1}" type="pres">
      <dgm:prSet presAssocID="{64EFD76E-172B-4487-A6A9-509E95A831D6}" presName="Name0" presStyleCnt="0">
        <dgm:presLayoutVars>
          <dgm:dir/>
          <dgm:animLvl val="lvl"/>
          <dgm:resizeHandles val="exact"/>
        </dgm:presLayoutVars>
      </dgm:prSet>
      <dgm:spPr/>
    </dgm:pt>
    <dgm:pt modelId="{088CE289-2CF5-4C40-8172-3B7FB0C468ED}" type="pres">
      <dgm:prSet presAssocID="{4B9D303F-73FD-4996-B703-FD8232C61DBE}" presName="linNode" presStyleCnt="0"/>
      <dgm:spPr/>
    </dgm:pt>
    <dgm:pt modelId="{AA656F6F-84A4-4BA5-81F6-B4E357DD2750}" type="pres">
      <dgm:prSet presAssocID="{4B9D303F-73FD-4996-B703-FD8232C61DB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9BB495CA-59E9-4EEF-A6AD-7BA1CAAF016A}" type="pres">
      <dgm:prSet presAssocID="{4B9D303F-73FD-4996-B703-FD8232C61DBE}" presName="descendantText" presStyleLbl="alignAccFollowNode1" presStyleIdx="0" presStyleCnt="1" custScaleY="122783">
        <dgm:presLayoutVars>
          <dgm:bulletEnabled val="1"/>
        </dgm:presLayoutVars>
      </dgm:prSet>
      <dgm:spPr/>
    </dgm:pt>
  </dgm:ptLst>
  <dgm:cxnLst>
    <dgm:cxn modelId="{E87C5104-BE3B-47C7-B875-DCE62FAEAB22}" type="presOf" srcId="{DCEA4B59-E379-446E-A0E7-9F3E16F32715}" destId="{9BB495CA-59E9-4EEF-A6AD-7BA1CAAF016A}" srcOrd="0" destOrd="5" presId="urn:microsoft.com/office/officeart/2005/8/layout/vList5"/>
    <dgm:cxn modelId="{7350A306-6D60-4879-8638-46CC7E8ABA28}" srcId="{4B9D303F-73FD-4996-B703-FD8232C61DBE}" destId="{FEEDB920-8D3D-4874-B842-931C63DFBE51}" srcOrd="6" destOrd="0" parTransId="{EA192ABB-DE5E-4FDC-9553-2379C911961E}" sibTransId="{49A94D65-F64A-4DAC-98CF-3BF7948EAC1F}"/>
    <dgm:cxn modelId="{B0685123-8BB9-42FD-93F7-6DA59E47B9A0}" srcId="{4B9D303F-73FD-4996-B703-FD8232C61DBE}" destId="{3348E02C-164E-4BD7-A643-1693108C4B41}" srcOrd="1" destOrd="0" parTransId="{2960CD86-64E8-4DA3-B208-8CD739F5FCF8}" sibTransId="{C6CB5022-57E9-4C50-8C04-27F78541854C}"/>
    <dgm:cxn modelId="{87E4DA26-9BB7-48AF-8A3B-314E8920EA7D}" type="presOf" srcId="{FDB84987-F032-4FBA-8B09-FAD67DF8FCD5}" destId="{9BB495CA-59E9-4EEF-A6AD-7BA1CAAF016A}" srcOrd="0" destOrd="4" presId="urn:microsoft.com/office/officeart/2005/8/layout/vList5"/>
    <dgm:cxn modelId="{EA25605D-5586-44B9-BE1B-35E508224C9A}" srcId="{4B9D303F-73FD-4996-B703-FD8232C61DBE}" destId="{FAD1ACF8-61EB-4306-91BD-9242EEC57A56}" srcOrd="2" destOrd="0" parTransId="{FD682349-B9DD-400F-A641-29DADFD97725}" sibTransId="{1157B8B6-6588-4833-951E-2B933967C324}"/>
    <dgm:cxn modelId="{8A63DC42-1D8F-4880-86CB-916B92612D75}" type="presOf" srcId="{1DAE5E11-622D-438A-B947-4999ED2AC93D}" destId="{9BB495CA-59E9-4EEF-A6AD-7BA1CAAF016A}" srcOrd="0" destOrd="0" presId="urn:microsoft.com/office/officeart/2005/8/layout/vList5"/>
    <dgm:cxn modelId="{ED0D9666-1425-4B6B-9271-3C8E4D3619EF}" type="presOf" srcId="{4B9D303F-73FD-4996-B703-FD8232C61DBE}" destId="{AA656F6F-84A4-4BA5-81F6-B4E357DD2750}" srcOrd="0" destOrd="0" presId="urn:microsoft.com/office/officeart/2005/8/layout/vList5"/>
    <dgm:cxn modelId="{13147E55-717F-4A55-8747-39F2322E8D63}" srcId="{4B9D303F-73FD-4996-B703-FD8232C61DBE}" destId="{1DAE5E11-622D-438A-B947-4999ED2AC93D}" srcOrd="0" destOrd="0" parTransId="{37FC5DF3-F33D-4EE5-B725-90222037F486}" sibTransId="{590312FC-EE86-4126-8D77-E27C162208A3}"/>
    <dgm:cxn modelId="{33BD5BB4-6B9F-4615-A065-39339EAA17CD}" srcId="{4B9D303F-73FD-4996-B703-FD8232C61DBE}" destId="{DCEA4B59-E379-446E-A0E7-9F3E16F32715}" srcOrd="5" destOrd="0" parTransId="{2F601F0D-2510-4A1E-AB5D-D91B2260F228}" sibTransId="{1287CA1A-683F-433D-9A64-0EF5FDE4CC07}"/>
    <dgm:cxn modelId="{F27427BF-9FC9-43BF-AF18-0E615E47FDF8}" srcId="{4B9D303F-73FD-4996-B703-FD8232C61DBE}" destId="{FDB84987-F032-4FBA-8B09-FAD67DF8FCD5}" srcOrd="4" destOrd="0" parTransId="{3264499B-FCE9-439A-BC72-B0A0ADF621A3}" sibTransId="{D2675A39-61A7-448B-A8EC-06D907AC999D}"/>
    <dgm:cxn modelId="{405958C9-D60C-4B0F-991F-D1D60195477A}" srcId="{64EFD76E-172B-4487-A6A9-509E95A831D6}" destId="{4B9D303F-73FD-4996-B703-FD8232C61DBE}" srcOrd="0" destOrd="0" parTransId="{8ECDFA50-2EAB-4CE1-9D59-D9364CAE27C9}" sibTransId="{F3A2C267-D368-4042-9154-B294C6E9373F}"/>
    <dgm:cxn modelId="{DCAB21CD-0B19-4CE6-B6DC-751C56C679CE}" type="presOf" srcId="{3348E02C-164E-4BD7-A643-1693108C4B41}" destId="{9BB495CA-59E9-4EEF-A6AD-7BA1CAAF016A}" srcOrd="0" destOrd="1" presId="urn:microsoft.com/office/officeart/2005/8/layout/vList5"/>
    <dgm:cxn modelId="{722194D7-7D89-4683-8833-C974F2DA5190}" type="presOf" srcId="{FEEDB920-8D3D-4874-B842-931C63DFBE51}" destId="{9BB495CA-59E9-4EEF-A6AD-7BA1CAAF016A}" srcOrd="0" destOrd="6" presId="urn:microsoft.com/office/officeart/2005/8/layout/vList5"/>
    <dgm:cxn modelId="{531903E2-DC70-417E-B277-2188EF500E7A}" srcId="{4B9D303F-73FD-4996-B703-FD8232C61DBE}" destId="{FC4A3775-9E9F-4AE0-ABF3-A0D9DA34FDDE}" srcOrd="3" destOrd="0" parTransId="{140ACE74-7BDF-4CAE-BF81-193D06575949}" sibTransId="{5551D6B3-A868-4A22-988E-337E0365A982}"/>
    <dgm:cxn modelId="{69BCDEE6-E67E-4A19-9EDD-D03D324B8A6B}" type="presOf" srcId="{FAD1ACF8-61EB-4306-91BD-9242EEC57A56}" destId="{9BB495CA-59E9-4EEF-A6AD-7BA1CAAF016A}" srcOrd="0" destOrd="2" presId="urn:microsoft.com/office/officeart/2005/8/layout/vList5"/>
    <dgm:cxn modelId="{BCB499E8-8886-430C-8EE8-B4A84B8E2179}" type="presOf" srcId="{64EFD76E-172B-4487-A6A9-509E95A831D6}" destId="{D6DFEDF4-043A-4AFF-B1FB-639CB32989E1}" srcOrd="0" destOrd="0" presId="urn:microsoft.com/office/officeart/2005/8/layout/vList5"/>
    <dgm:cxn modelId="{DFBA87FD-C7ED-49A5-9137-601F667E4C79}" type="presOf" srcId="{FC4A3775-9E9F-4AE0-ABF3-A0D9DA34FDDE}" destId="{9BB495CA-59E9-4EEF-A6AD-7BA1CAAF016A}" srcOrd="0" destOrd="3" presId="urn:microsoft.com/office/officeart/2005/8/layout/vList5"/>
    <dgm:cxn modelId="{1DA18CEB-8F29-477C-95CF-4805867D058A}" type="presParOf" srcId="{D6DFEDF4-043A-4AFF-B1FB-639CB32989E1}" destId="{088CE289-2CF5-4C40-8172-3B7FB0C468ED}" srcOrd="0" destOrd="0" presId="urn:microsoft.com/office/officeart/2005/8/layout/vList5"/>
    <dgm:cxn modelId="{3BD959C5-DE10-4281-BF74-A929D2776907}" type="presParOf" srcId="{088CE289-2CF5-4C40-8172-3B7FB0C468ED}" destId="{AA656F6F-84A4-4BA5-81F6-B4E357DD2750}" srcOrd="0" destOrd="0" presId="urn:microsoft.com/office/officeart/2005/8/layout/vList5"/>
    <dgm:cxn modelId="{83D8F863-93FC-4D44-97C2-40E8F49A3AEE}" type="presParOf" srcId="{088CE289-2CF5-4C40-8172-3B7FB0C468ED}" destId="{9BB495CA-59E9-4EEF-A6AD-7BA1CAAF016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EFD76E-172B-4487-A6A9-509E95A831D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9D303F-73FD-4996-B703-FD8232C61DBE}">
      <dgm:prSet/>
      <dgm:spPr/>
      <dgm:t>
        <a:bodyPr/>
        <a:lstStyle/>
        <a:p>
          <a:r>
            <a:rPr lang="en-US" dirty="0"/>
            <a:t>Quantum Information Technologies</a:t>
          </a:r>
        </a:p>
      </dgm:t>
    </dgm:pt>
    <dgm:pt modelId="{8ECDFA50-2EAB-4CE1-9D59-D9364CAE27C9}" type="parTrans" cxnId="{405958C9-D60C-4B0F-991F-D1D60195477A}">
      <dgm:prSet/>
      <dgm:spPr/>
      <dgm:t>
        <a:bodyPr/>
        <a:lstStyle/>
        <a:p>
          <a:endParaRPr lang="en-US"/>
        </a:p>
      </dgm:t>
    </dgm:pt>
    <dgm:pt modelId="{F3A2C267-D368-4042-9154-B294C6E9373F}" type="sibTrans" cxnId="{405958C9-D60C-4B0F-991F-D1D60195477A}">
      <dgm:prSet/>
      <dgm:spPr/>
      <dgm:t>
        <a:bodyPr/>
        <a:lstStyle/>
        <a:p>
          <a:endParaRPr lang="en-US"/>
        </a:p>
      </dgm:t>
    </dgm:pt>
    <dgm:pt modelId="{1DAE5E11-622D-438A-B947-4999ED2AC93D}">
      <dgm:prSet custT="1"/>
      <dgm:spPr/>
      <dgm:t>
        <a:bodyPr/>
        <a:lstStyle/>
        <a:p>
          <a:r>
            <a:rPr lang="en-US" sz="1800" b="1"/>
            <a:t>Quantum computing</a:t>
          </a:r>
          <a:endParaRPr lang="en-US" sz="1800" b="1" dirty="0"/>
        </a:p>
      </dgm:t>
    </dgm:pt>
    <dgm:pt modelId="{37FC5DF3-F33D-4EE5-B725-90222037F486}" type="parTrans" cxnId="{13147E55-717F-4A55-8747-39F2322E8D63}">
      <dgm:prSet/>
      <dgm:spPr/>
      <dgm:t>
        <a:bodyPr/>
        <a:lstStyle/>
        <a:p>
          <a:endParaRPr lang="en-US"/>
        </a:p>
      </dgm:t>
    </dgm:pt>
    <dgm:pt modelId="{590312FC-EE86-4126-8D77-E27C162208A3}" type="sibTrans" cxnId="{13147E55-717F-4A55-8747-39F2322E8D63}">
      <dgm:prSet/>
      <dgm:spPr/>
      <dgm:t>
        <a:bodyPr/>
        <a:lstStyle/>
        <a:p>
          <a:endParaRPr lang="en-US"/>
        </a:p>
      </dgm:t>
    </dgm:pt>
    <dgm:pt modelId="{4179A082-28D1-4128-8AAE-FDF5FEC46E7B}">
      <dgm:prSet custT="1"/>
      <dgm:spPr/>
      <dgm:t>
        <a:bodyPr/>
        <a:lstStyle/>
        <a:p>
          <a:r>
            <a:rPr lang="en-US" sz="1800" b="1"/>
            <a:t>Materials, isotopes, and fabrication techniques for quantum devices </a:t>
          </a:r>
        </a:p>
      </dgm:t>
    </dgm:pt>
    <dgm:pt modelId="{2BD96E04-52BD-4885-8CDB-D150455E6F39}" type="parTrans" cxnId="{FE18D109-DF2F-4D48-9B20-8D7093DBAEE9}">
      <dgm:prSet/>
      <dgm:spPr/>
      <dgm:t>
        <a:bodyPr/>
        <a:lstStyle/>
        <a:p>
          <a:endParaRPr lang="en-US"/>
        </a:p>
      </dgm:t>
    </dgm:pt>
    <dgm:pt modelId="{39A9C259-8AE7-416E-AD65-0D9DEB9FA0E8}" type="sibTrans" cxnId="{FE18D109-DF2F-4D48-9B20-8D7093DBAEE9}">
      <dgm:prSet/>
      <dgm:spPr/>
      <dgm:t>
        <a:bodyPr/>
        <a:lstStyle/>
        <a:p>
          <a:endParaRPr lang="en-US"/>
        </a:p>
      </dgm:t>
    </dgm:pt>
    <dgm:pt modelId="{D20818C0-6EF0-468F-9EDC-AD576F8FE187}">
      <dgm:prSet custT="1"/>
      <dgm:spPr/>
      <dgm:t>
        <a:bodyPr/>
        <a:lstStyle/>
        <a:p>
          <a:r>
            <a:rPr lang="en-US" sz="1800" b="1" dirty="0"/>
            <a:t>Post-quantum cryptography</a:t>
          </a:r>
        </a:p>
      </dgm:t>
    </dgm:pt>
    <dgm:pt modelId="{2D73D1F7-679C-417B-9287-22B68347851B}" type="parTrans" cxnId="{72C7783C-DF74-44BC-B510-08FADB4A3083}">
      <dgm:prSet/>
      <dgm:spPr/>
      <dgm:t>
        <a:bodyPr/>
        <a:lstStyle/>
        <a:p>
          <a:endParaRPr lang="en-US"/>
        </a:p>
      </dgm:t>
    </dgm:pt>
    <dgm:pt modelId="{E3C0A445-C6C5-43E0-A47E-839D682B495D}" type="sibTrans" cxnId="{72C7783C-DF74-44BC-B510-08FADB4A3083}">
      <dgm:prSet/>
      <dgm:spPr/>
      <dgm:t>
        <a:bodyPr/>
        <a:lstStyle/>
        <a:p>
          <a:endParaRPr lang="en-US"/>
        </a:p>
      </dgm:t>
    </dgm:pt>
    <dgm:pt modelId="{EBAA5890-3797-4426-A9A7-1FDEA6A65E36}">
      <dgm:prSet custT="1"/>
      <dgm:spPr/>
      <dgm:t>
        <a:bodyPr/>
        <a:lstStyle/>
        <a:p>
          <a:r>
            <a:rPr lang="en-US" sz="1800" b="1"/>
            <a:t>Quantum sensing</a:t>
          </a:r>
        </a:p>
      </dgm:t>
    </dgm:pt>
    <dgm:pt modelId="{0366B32F-64D0-452B-9308-A8F22422DC6F}" type="parTrans" cxnId="{87AA79D5-2BF3-4078-91CE-BE8A3CA2CC65}">
      <dgm:prSet/>
      <dgm:spPr/>
      <dgm:t>
        <a:bodyPr/>
        <a:lstStyle/>
        <a:p>
          <a:endParaRPr lang="en-US"/>
        </a:p>
      </dgm:t>
    </dgm:pt>
    <dgm:pt modelId="{A7029CC9-0852-42E3-801C-AB29E0894EFD}" type="sibTrans" cxnId="{87AA79D5-2BF3-4078-91CE-BE8A3CA2CC65}">
      <dgm:prSet/>
      <dgm:spPr/>
      <dgm:t>
        <a:bodyPr/>
        <a:lstStyle/>
        <a:p>
          <a:endParaRPr lang="en-US"/>
        </a:p>
      </dgm:t>
    </dgm:pt>
    <dgm:pt modelId="{59890199-6A17-4627-8563-C2AEF5AB61FB}">
      <dgm:prSet custT="1"/>
      <dgm:spPr/>
      <dgm:t>
        <a:bodyPr/>
        <a:lstStyle/>
        <a:p>
          <a:r>
            <a:rPr lang="en-US" sz="1800" b="1" dirty="0"/>
            <a:t>Quantum networking</a:t>
          </a:r>
        </a:p>
      </dgm:t>
    </dgm:pt>
    <dgm:pt modelId="{A03B9F25-77E4-42DC-9F19-897CFC324105}" type="parTrans" cxnId="{7AD066BB-7547-4BE0-9ABF-C1BBE3AB1365}">
      <dgm:prSet/>
      <dgm:spPr/>
      <dgm:t>
        <a:bodyPr/>
        <a:lstStyle/>
        <a:p>
          <a:endParaRPr lang="en-US"/>
        </a:p>
      </dgm:t>
    </dgm:pt>
    <dgm:pt modelId="{DB7656D5-5376-4E48-8645-25C362365FD9}" type="sibTrans" cxnId="{7AD066BB-7547-4BE0-9ABF-C1BBE3AB1365}">
      <dgm:prSet/>
      <dgm:spPr/>
      <dgm:t>
        <a:bodyPr/>
        <a:lstStyle/>
        <a:p>
          <a:endParaRPr lang="en-US"/>
        </a:p>
      </dgm:t>
    </dgm:pt>
    <dgm:pt modelId="{D6DFEDF4-043A-4AFF-B1FB-639CB32989E1}" type="pres">
      <dgm:prSet presAssocID="{64EFD76E-172B-4487-A6A9-509E95A831D6}" presName="Name0" presStyleCnt="0">
        <dgm:presLayoutVars>
          <dgm:dir/>
          <dgm:animLvl val="lvl"/>
          <dgm:resizeHandles val="exact"/>
        </dgm:presLayoutVars>
      </dgm:prSet>
      <dgm:spPr/>
    </dgm:pt>
    <dgm:pt modelId="{088CE289-2CF5-4C40-8172-3B7FB0C468ED}" type="pres">
      <dgm:prSet presAssocID="{4B9D303F-73FD-4996-B703-FD8232C61DBE}" presName="linNode" presStyleCnt="0"/>
      <dgm:spPr/>
    </dgm:pt>
    <dgm:pt modelId="{AA656F6F-84A4-4BA5-81F6-B4E357DD2750}" type="pres">
      <dgm:prSet presAssocID="{4B9D303F-73FD-4996-B703-FD8232C61DBE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9BB495CA-59E9-4EEF-A6AD-7BA1CAAF016A}" type="pres">
      <dgm:prSet presAssocID="{4B9D303F-73FD-4996-B703-FD8232C61DBE}" presName="descendantText" presStyleLbl="alignAccFollowNode1" presStyleIdx="0" presStyleCnt="1" custScaleY="122783">
        <dgm:presLayoutVars>
          <dgm:bulletEnabled val="1"/>
        </dgm:presLayoutVars>
      </dgm:prSet>
      <dgm:spPr/>
    </dgm:pt>
  </dgm:ptLst>
  <dgm:cxnLst>
    <dgm:cxn modelId="{FE18D109-DF2F-4D48-9B20-8D7093DBAEE9}" srcId="{4B9D303F-73FD-4996-B703-FD8232C61DBE}" destId="{4179A082-28D1-4128-8AAE-FDF5FEC46E7B}" srcOrd="1" destOrd="0" parTransId="{2BD96E04-52BD-4885-8CDB-D150455E6F39}" sibTransId="{39A9C259-8AE7-416E-AD65-0D9DEB9FA0E8}"/>
    <dgm:cxn modelId="{CAF98026-02B4-4464-8B56-127B66EC1560}" type="presOf" srcId="{D20818C0-6EF0-468F-9EDC-AD576F8FE187}" destId="{9BB495CA-59E9-4EEF-A6AD-7BA1CAAF016A}" srcOrd="0" destOrd="2" presId="urn:microsoft.com/office/officeart/2005/8/layout/vList5"/>
    <dgm:cxn modelId="{72C7783C-DF74-44BC-B510-08FADB4A3083}" srcId="{4B9D303F-73FD-4996-B703-FD8232C61DBE}" destId="{D20818C0-6EF0-468F-9EDC-AD576F8FE187}" srcOrd="2" destOrd="0" parTransId="{2D73D1F7-679C-417B-9287-22B68347851B}" sibTransId="{E3C0A445-C6C5-43E0-A47E-839D682B495D}"/>
    <dgm:cxn modelId="{8A63DC42-1D8F-4880-86CB-916B92612D75}" type="presOf" srcId="{1DAE5E11-622D-438A-B947-4999ED2AC93D}" destId="{9BB495CA-59E9-4EEF-A6AD-7BA1CAAF016A}" srcOrd="0" destOrd="0" presId="urn:microsoft.com/office/officeart/2005/8/layout/vList5"/>
    <dgm:cxn modelId="{ED0D9666-1425-4B6B-9271-3C8E4D3619EF}" type="presOf" srcId="{4B9D303F-73FD-4996-B703-FD8232C61DBE}" destId="{AA656F6F-84A4-4BA5-81F6-B4E357DD2750}" srcOrd="0" destOrd="0" presId="urn:microsoft.com/office/officeart/2005/8/layout/vList5"/>
    <dgm:cxn modelId="{13147E55-717F-4A55-8747-39F2322E8D63}" srcId="{4B9D303F-73FD-4996-B703-FD8232C61DBE}" destId="{1DAE5E11-622D-438A-B947-4999ED2AC93D}" srcOrd="0" destOrd="0" parTransId="{37FC5DF3-F33D-4EE5-B725-90222037F486}" sibTransId="{590312FC-EE86-4126-8D77-E27C162208A3}"/>
    <dgm:cxn modelId="{F9F0DD9C-F4A8-49AD-894D-913D8F39C373}" type="presOf" srcId="{EBAA5890-3797-4426-A9A7-1FDEA6A65E36}" destId="{9BB495CA-59E9-4EEF-A6AD-7BA1CAAF016A}" srcOrd="0" destOrd="3" presId="urn:microsoft.com/office/officeart/2005/8/layout/vList5"/>
    <dgm:cxn modelId="{7AD066BB-7547-4BE0-9ABF-C1BBE3AB1365}" srcId="{4B9D303F-73FD-4996-B703-FD8232C61DBE}" destId="{59890199-6A17-4627-8563-C2AEF5AB61FB}" srcOrd="4" destOrd="0" parTransId="{A03B9F25-77E4-42DC-9F19-897CFC324105}" sibTransId="{DB7656D5-5376-4E48-8645-25C362365FD9}"/>
    <dgm:cxn modelId="{8C07B6BB-79ED-44E1-8117-5145EEA21692}" type="presOf" srcId="{4179A082-28D1-4128-8AAE-FDF5FEC46E7B}" destId="{9BB495CA-59E9-4EEF-A6AD-7BA1CAAF016A}" srcOrd="0" destOrd="1" presId="urn:microsoft.com/office/officeart/2005/8/layout/vList5"/>
    <dgm:cxn modelId="{405958C9-D60C-4B0F-991F-D1D60195477A}" srcId="{64EFD76E-172B-4487-A6A9-509E95A831D6}" destId="{4B9D303F-73FD-4996-B703-FD8232C61DBE}" srcOrd="0" destOrd="0" parTransId="{8ECDFA50-2EAB-4CE1-9D59-D9364CAE27C9}" sibTransId="{F3A2C267-D368-4042-9154-B294C6E9373F}"/>
    <dgm:cxn modelId="{87AA79D5-2BF3-4078-91CE-BE8A3CA2CC65}" srcId="{4B9D303F-73FD-4996-B703-FD8232C61DBE}" destId="{EBAA5890-3797-4426-A9A7-1FDEA6A65E36}" srcOrd="3" destOrd="0" parTransId="{0366B32F-64D0-452B-9308-A8F22422DC6F}" sibTransId="{A7029CC9-0852-42E3-801C-AB29E0894EFD}"/>
    <dgm:cxn modelId="{652E62D6-2673-4A95-B975-226ECA5C5EAE}" type="presOf" srcId="{59890199-6A17-4627-8563-C2AEF5AB61FB}" destId="{9BB495CA-59E9-4EEF-A6AD-7BA1CAAF016A}" srcOrd="0" destOrd="4" presId="urn:microsoft.com/office/officeart/2005/8/layout/vList5"/>
    <dgm:cxn modelId="{BCB499E8-8886-430C-8EE8-B4A84B8E2179}" type="presOf" srcId="{64EFD76E-172B-4487-A6A9-509E95A831D6}" destId="{D6DFEDF4-043A-4AFF-B1FB-639CB32989E1}" srcOrd="0" destOrd="0" presId="urn:microsoft.com/office/officeart/2005/8/layout/vList5"/>
    <dgm:cxn modelId="{1DA18CEB-8F29-477C-95CF-4805867D058A}" type="presParOf" srcId="{D6DFEDF4-043A-4AFF-B1FB-639CB32989E1}" destId="{088CE289-2CF5-4C40-8172-3B7FB0C468ED}" srcOrd="0" destOrd="0" presId="urn:microsoft.com/office/officeart/2005/8/layout/vList5"/>
    <dgm:cxn modelId="{3BD959C5-DE10-4281-BF74-A929D2776907}" type="presParOf" srcId="{088CE289-2CF5-4C40-8172-3B7FB0C468ED}" destId="{AA656F6F-84A4-4BA5-81F6-B4E357DD2750}" srcOrd="0" destOrd="0" presId="urn:microsoft.com/office/officeart/2005/8/layout/vList5"/>
    <dgm:cxn modelId="{83D8F863-93FC-4D44-97C2-40E8F49A3AEE}" type="presParOf" srcId="{088CE289-2CF5-4C40-8172-3B7FB0C468ED}" destId="{9BB495CA-59E9-4EEF-A6AD-7BA1CAAF016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495CA-59E9-4EEF-A6AD-7BA1CAAF016A}">
      <dsp:nvSpPr>
        <dsp:cNvPr id="0" name=""/>
        <dsp:cNvSpPr/>
      </dsp:nvSpPr>
      <dsp:spPr>
        <a:xfrm rot="5400000">
          <a:off x="2837434" y="-788623"/>
          <a:ext cx="1993348" cy="3608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Supercomputing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Edge computing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Cloud computing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Data storage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Computing architectures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Data processing and analysis techniques</a:t>
          </a:r>
        </a:p>
      </dsp:txBody>
      <dsp:txXfrm rot="-5400000">
        <a:off x="2029823" y="116295"/>
        <a:ext cx="3511265" cy="1798734"/>
      </dsp:txXfrm>
    </dsp:sp>
    <dsp:sp modelId="{AA656F6F-84A4-4BA5-81F6-B4E357DD2750}">
      <dsp:nvSpPr>
        <dsp:cNvPr id="0" name=""/>
        <dsp:cNvSpPr/>
      </dsp:nvSpPr>
      <dsp:spPr>
        <a:xfrm>
          <a:off x="0" y="991"/>
          <a:ext cx="2029822" cy="202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/>
            <a:t>Advanced Computing </a:t>
          </a:r>
          <a:endParaRPr lang="en-US" sz="2700" kern="1200"/>
        </a:p>
      </dsp:txBody>
      <dsp:txXfrm>
        <a:off x="99064" y="100055"/>
        <a:ext cx="1831694" cy="18312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495CA-59E9-4EEF-A6AD-7BA1CAAF016A}">
      <dsp:nvSpPr>
        <dsp:cNvPr id="0" name=""/>
        <dsp:cNvSpPr/>
      </dsp:nvSpPr>
      <dsp:spPr>
        <a:xfrm rot="5400000">
          <a:off x="2837434" y="-788623"/>
          <a:ext cx="1993348" cy="3608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Renewable generation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Renewable and sustainable fuels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Energy storage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Electric and hybrid engines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Batteries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/>
            <a:t>Grid integration technologies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1" kern="1200" dirty="0"/>
            <a:t>Energy-efficiency technologies</a:t>
          </a:r>
        </a:p>
      </dsp:txBody>
      <dsp:txXfrm rot="-5400000">
        <a:off x="2029823" y="116295"/>
        <a:ext cx="3511265" cy="1798734"/>
      </dsp:txXfrm>
    </dsp:sp>
    <dsp:sp modelId="{AA656F6F-84A4-4BA5-81F6-B4E357DD2750}">
      <dsp:nvSpPr>
        <dsp:cNvPr id="0" name=""/>
        <dsp:cNvSpPr/>
      </dsp:nvSpPr>
      <dsp:spPr>
        <a:xfrm>
          <a:off x="0" y="991"/>
          <a:ext cx="2029822" cy="202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Renewable Energy Generation and Storage </a:t>
          </a:r>
        </a:p>
      </dsp:txBody>
      <dsp:txXfrm>
        <a:off x="99064" y="100055"/>
        <a:ext cx="1831694" cy="18312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B495CA-59E9-4EEF-A6AD-7BA1CAAF016A}">
      <dsp:nvSpPr>
        <dsp:cNvPr id="0" name=""/>
        <dsp:cNvSpPr/>
      </dsp:nvSpPr>
      <dsp:spPr>
        <a:xfrm rot="5400000">
          <a:off x="2837434" y="-788623"/>
          <a:ext cx="1993348" cy="36085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Quantum computing</a:t>
          </a:r>
          <a:endParaRPr lang="en-US" sz="1800" b="1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Materials, isotopes, and fabrication techniques for quantum devices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Post-quantum cryptography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Quantum sensing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/>
            <a:t>Quantum networking</a:t>
          </a:r>
        </a:p>
      </dsp:txBody>
      <dsp:txXfrm rot="-5400000">
        <a:off x="2029823" y="116295"/>
        <a:ext cx="3511265" cy="1798734"/>
      </dsp:txXfrm>
    </dsp:sp>
    <dsp:sp modelId="{AA656F6F-84A4-4BA5-81F6-B4E357DD2750}">
      <dsp:nvSpPr>
        <dsp:cNvPr id="0" name=""/>
        <dsp:cNvSpPr/>
      </dsp:nvSpPr>
      <dsp:spPr>
        <a:xfrm>
          <a:off x="0" y="991"/>
          <a:ext cx="2029822" cy="202934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Quantum Information Technologies</a:t>
          </a:r>
        </a:p>
      </dsp:txBody>
      <dsp:txXfrm>
        <a:off x="99064" y="100055"/>
        <a:ext cx="1831694" cy="18312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B59456-1563-4A3C-91C5-B6E79BC0352B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2C9B0-FEB3-494B-95D4-C51AE105E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93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3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57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9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19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1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31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52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71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9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8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63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468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485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2C9B0-FEB3-494B-95D4-C51AE105E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41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C8677-ABC1-8426-6A40-8902B994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85D2-E7BB-A66F-4A3C-34C9D89F2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9BB49-5489-ED96-5CE4-7988DEE9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516F-EEC0-4BDB-8CF3-474885E8455E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6439F-A71F-8BA7-33CA-906A31AE6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A43B-35C9-04B8-044A-018EC6F0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C7A98-5FFB-4BC6-B3EE-2E8AD8F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25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48D0B5-4181-D043-A806-CC2429EDDAFF}"/>
              </a:ext>
            </a:extLst>
          </p:cNvPr>
          <p:cNvSpPr txBox="1"/>
          <p:nvPr userDrawn="1"/>
        </p:nvSpPr>
        <p:spPr>
          <a:xfrm>
            <a:off x="10437105" y="6479331"/>
            <a:ext cx="16055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F6FEDA-1411-2F45-9F05-172F4D123135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50272-1CCA-8449-9227-24DEC0FAB4B7}"/>
              </a:ext>
            </a:extLst>
          </p:cNvPr>
          <p:cNvSpPr/>
          <p:nvPr userDrawn="1"/>
        </p:nvSpPr>
        <p:spPr>
          <a:xfrm rot="10800000">
            <a:off x="0" y="6389159"/>
            <a:ext cx="12192000" cy="489003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8FB7E7-D90F-2348-A4AE-5B0C5AFD2BA6}"/>
              </a:ext>
            </a:extLst>
          </p:cNvPr>
          <p:cNvSpPr txBox="1"/>
          <p:nvPr userDrawn="1"/>
        </p:nvSpPr>
        <p:spPr>
          <a:xfrm>
            <a:off x="10586484" y="6463858"/>
            <a:ext cx="160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F6FEDA-1411-2F45-9F05-172F4D123135}" type="slidenum">
              <a:rPr lang="en-US" sz="16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1C3D316-F27B-3F4F-1058-D5D678670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" y="6446291"/>
            <a:ext cx="666572" cy="37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5770A-17FC-C3D8-05C0-C69568413B05}"/>
              </a:ext>
            </a:extLst>
          </p:cNvPr>
          <p:cNvSpPr txBox="1"/>
          <p:nvPr userDrawn="1"/>
        </p:nvSpPr>
        <p:spPr>
          <a:xfrm>
            <a:off x="743178" y="6437012"/>
            <a:ext cx="2640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West Virginia University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9B943E-CD79-4027-56DE-ABD9F3B0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>
            <a:noAutofit/>
          </a:bodyPr>
          <a:lstStyle>
            <a:lvl1pPr>
              <a:defRPr sz="3200">
                <a:solidFill>
                  <a:srgbClr val="00285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941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48D0B5-4181-D043-A806-CC2429EDDAFF}"/>
              </a:ext>
            </a:extLst>
          </p:cNvPr>
          <p:cNvSpPr txBox="1"/>
          <p:nvPr userDrawn="1"/>
        </p:nvSpPr>
        <p:spPr>
          <a:xfrm>
            <a:off x="10437105" y="6479331"/>
            <a:ext cx="16055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F6FEDA-1411-2F45-9F05-172F4D123135}" type="slidenum">
              <a:rPr lang="en-US" sz="10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150272-1CCA-8449-9227-24DEC0FAB4B7}"/>
              </a:ext>
            </a:extLst>
          </p:cNvPr>
          <p:cNvSpPr/>
          <p:nvPr userDrawn="1"/>
        </p:nvSpPr>
        <p:spPr>
          <a:xfrm rot="10800000">
            <a:off x="0" y="6389159"/>
            <a:ext cx="12192000" cy="489003"/>
          </a:xfrm>
          <a:prstGeom prst="rect">
            <a:avLst/>
          </a:prstGeom>
          <a:solidFill>
            <a:srgbClr val="0028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1C3D316-F27B-3F4F-1058-D5D678670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6" y="6446291"/>
            <a:ext cx="666572" cy="377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F5770A-17FC-C3D8-05C0-C69568413B05}"/>
              </a:ext>
            </a:extLst>
          </p:cNvPr>
          <p:cNvSpPr txBox="1"/>
          <p:nvPr userDrawn="1"/>
        </p:nvSpPr>
        <p:spPr>
          <a:xfrm>
            <a:off x="743178" y="6437012"/>
            <a:ext cx="2640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West Virginia 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8E4BA8-DC6B-B92A-66DB-1606201EB870}"/>
              </a:ext>
            </a:extLst>
          </p:cNvPr>
          <p:cNvSpPr txBox="1"/>
          <p:nvPr userDrawn="1"/>
        </p:nvSpPr>
        <p:spPr>
          <a:xfrm>
            <a:off x="10586484" y="6463858"/>
            <a:ext cx="1605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2F6FEDA-1411-2F45-9F05-172F4D123135}" type="slidenum">
              <a:rPr lang="en-US" sz="160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‹#›</a:t>
            </a:fld>
            <a:endParaRPr lang="en-US" sz="1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4642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2BF164-333B-D045-E60F-69AE7FF5A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F516F-EEC0-4BDB-8CF3-474885E8455E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DF3AFD-111D-7930-1096-DBC5057F7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7EFB-BBE4-5CEF-32C9-135A4ABEB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C7A98-5FFB-4BC6-B3EE-2E8AD8F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07491-BF83-E7E3-1A8C-8B2D599E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DBD5A-7084-9071-05CA-B389789A6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FA169-FE97-275F-A547-17FAAA94EE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F516F-EEC0-4BDB-8CF3-474885E8455E}" type="datetimeFigureOut">
              <a:rPr lang="en-US" smtClean="0"/>
              <a:t>3/26/2024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74F0-0135-6CFA-F263-A74632CA7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342CE-C740-BF2A-2EB4-89A6DE301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C7A98-5FFB-4BC6-B3EE-2E8AD8FC5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01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63" r:id="rId3"/>
    <p:sldLayoutId id="214748365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hyperlink" Target="mailto:gmujtabakorai@gmail.com" TargetMode="External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jpeg"/><Relationship Id="rId15" Type="http://schemas.openxmlformats.org/officeDocument/2006/relationships/image" Target="../media/image44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8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B2EF7D-555C-9A26-00D5-959C064C9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04" y="1254306"/>
            <a:ext cx="2067379" cy="199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85DF9666-D93F-41FE-40FD-8184E1313FC7}"/>
              </a:ext>
            </a:extLst>
          </p:cNvPr>
          <p:cNvSpPr txBox="1">
            <a:spLocks/>
          </p:cNvSpPr>
          <p:nvPr/>
        </p:nvSpPr>
        <p:spPr>
          <a:xfrm>
            <a:off x="3019527" y="1254306"/>
            <a:ext cx="8897256" cy="1396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EMERGING TRENDS, TECHNOLOGIES, AND APPLICATIONS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866904-D4D3-FF0C-483B-9EFE27E7A312}"/>
              </a:ext>
            </a:extLst>
          </p:cNvPr>
          <p:cNvCxnSpPr>
            <a:cxnSpLocks/>
          </p:cNvCxnSpPr>
          <p:nvPr/>
        </p:nvCxnSpPr>
        <p:spPr>
          <a:xfrm>
            <a:off x="2816326" y="1103282"/>
            <a:ext cx="0" cy="1626507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822916F-1E6C-B4AB-5CF9-91E158314665}"/>
              </a:ext>
            </a:extLst>
          </p:cNvPr>
          <p:cNvSpPr txBox="1">
            <a:spLocks/>
          </p:cNvSpPr>
          <p:nvPr/>
        </p:nvSpPr>
        <p:spPr>
          <a:xfrm>
            <a:off x="1975104" y="4051986"/>
            <a:ext cx="8054035" cy="21494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Dr. Ghulam Mujtaba</a:t>
            </a:r>
          </a:p>
          <a:p>
            <a:pPr algn="ctr"/>
            <a:r>
              <a:rPr lang="en-US" sz="240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Postdoc Researcher</a:t>
            </a:r>
          </a:p>
          <a:p>
            <a:pPr algn="ctr"/>
            <a:r>
              <a:rPr lang="en-US" sz="240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West Virginia University, WV, 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USA</a:t>
            </a:r>
            <a:endParaRPr lang="en-US" sz="240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US" sz="2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 21, </a:t>
            </a:r>
            <a:r>
              <a:rPr lang="en-US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12619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92CA-A6A2-144E-5848-341D3176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Immersive Technologies</a:t>
            </a:r>
            <a:endParaRPr lang="en-US" sz="4000" b="1" dirty="0"/>
          </a:p>
        </p:txBody>
      </p:sp>
      <p:pic>
        <p:nvPicPr>
          <p:cNvPr id="1026" name="Picture 2" descr="VR_StockImage.webp (711×399)">
            <a:extLst>
              <a:ext uri="{FF2B5EF4-FFF2-40B4-BE49-F238E27FC236}">
                <a16:creationId xmlns:a16="http://schemas.microsoft.com/office/drawing/2014/main" id="{1EBD9D2A-75E9-ED0A-A797-9E6715597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483" y="-14841"/>
            <a:ext cx="4448442" cy="249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107300A0-8425-4158-BCAE-36B31D01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694" y="2319401"/>
            <a:ext cx="6414306" cy="4055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AD3C3-ECA4-6886-FBB7-713E54BEEC9C}"/>
              </a:ext>
            </a:extLst>
          </p:cNvPr>
          <p:cNvSpPr txBox="1"/>
          <p:nvPr/>
        </p:nvSpPr>
        <p:spPr>
          <a:xfrm>
            <a:off x="179223" y="843401"/>
            <a:ext cx="6558076" cy="4771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concept of immersive technology is not new and first appeared around 50 years ago when the first immersive human-computer interaction prototype “Man-Machine Graphical Communication system” was built.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sz="2400" spc="-1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sz="2400" spc="-1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24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Immersive Extended reality technology is used as a term that describes virtual reality (VR), augmented reality (AR) mixed reality (MR), and </a:t>
            </a:r>
            <a:r>
              <a:rPr lang="en-GB" sz="2400" spc="-10" dirty="0" err="1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2400" spc="-1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Xtended</a:t>
            </a:r>
            <a:r>
              <a:rPr lang="en-GB" sz="2400" spc="-1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reality (XR) technologies as a whole.</a:t>
            </a:r>
            <a:endParaRPr lang="en-GB" sz="2400" spc="-1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 (Body CS)"/>
            </a:endParaRPr>
          </a:p>
        </p:txBody>
      </p:sp>
    </p:spTree>
    <p:extLst>
      <p:ext uri="{BB962C8B-B14F-4D97-AF65-F5344CB8AC3E}">
        <p14:creationId xmlns:p14="http://schemas.microsoft.com/office/powerpoint/2010/main" val="171625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92CA-A6A2-144E-5848-341D3176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Immersive Technologies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00BF3-81A6-C558-2680-28BBDC5BA61D}"/>
              </a:ext>
            </a:extLst>
          </p:cNvPr>
          <p:cNvSpPr txBox="1"/>
          <p:nvPr/>
        </p:nvSpPr>
        <p:spPr>
          <a:xfrm>
            <a:off x="76605" y="3517237"/>
            <a:ext cx="601939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spc="-10" dirty="0">
                <a:solidFill>
                  <a:srgbClr val="7030A0"/>
                </a:solidFill>
                <a:effectLst/>
                <a:ea typeface="Times New Roman" panose="02020603050405020304" pitchFamily="18" charset="0"/>
              </a:rPr>
              <a:t>Augmented reality (AR) </a:t>
            </a: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an interactive experience of a real-world environment where the </a:t>
            </a:r>
            <a:r>
              <a:rPr lang="en-US" sz="2000" b="1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objects that reside in the real-world are "augmented"</a:t>
            </a: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by computer-generated perceptual information</a:t>
            </a:r>
            <a:endParaRPr lang="en-GB" sz="1600" spc="-1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4B201-3DE0-7759-A5AA-19F06FE5296A}"/>
              </a:ext>
            </a:extLst>
          </p:cNvPr>
          <p:cNvSpPr txBox="1"/>
          <p:nvPr/>
        </p:nvSpPr>
        <p:spPr>
          <a:xfrm>
            <a:off x="76606" y="721338"/>
            <a:ext cx="601939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spc="-10" dirty="0">
                <a:solidFill>
                  <a:srgbClr val="7030A0"/>
                </a:solidFill>
                <a:effectLst/>
                <a:ea typeface="Times New Roman" panose="02020603050405020304" pitchFamily="18" charset="0"/>
              </a:rPr>
              <a:t>Virtual Reality (VR) </a:t>
            </a: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an interactive computer-generated experience taking place </a:t>
            </a:r>
            <a:r>
              <a:rPr lang="en-US" sz="2000" b="1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within a simulated environment.</a:t>
            </a:r>
          </a:p>
        </p:txBody>
      </p:sp>
      <p:pic>
        <p:nvPicPr>
          <p:cNvPr id="2050" name="Picture 2" descr="Augmented reality GIF - Find on GIFER">
            <a:extLst>
              <a:ext uri="{FF2B5EF4-FFF2-40B4-BE49-F238E27FC236}">
                <a16:creationId xmlns:a16="http://schemas.microsoft.com/office/drawing/2014/main" id="{46156512-F1D8-F71E-D6CB-7AC100FD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32" y="3429000"/>
            <a:ext cx="5170808" cy="2911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VA the AI — IMMERSED INTO A NEW REALITY">
            <a:extLst>
              <a:ext uri="{FF2B5EF4-FFF2-40B4-BE49-F238E27FC236}">
                <a16:creationId xmlns:a16="http://schemas.microsoft.com/office/drawing/2014/main" id="{9409CEF2-322C-9DCE-2526-9FD81B7A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232" y="517835"/>
            <a:ext cx="5170808" cy="280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7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92CA-A6A2-144E-5848-341D31768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b="1" dirty="0"/>
              <a:t>Immersive Technologies</a:t>
            </a:r>
            <a:endParaRPr lang="en-US" sz="4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00BF3-81A6-C558-2680-28BBDC5BA61D}"/>
              </a:ext>
            </a:extLst>
          </p:cNvPr>
          <p:cNvSpPr txBox="1"/>
          <p:nvPr/>
        </p:nvSpPr>
        <p:spPr>
          <a:xfrm>
            <a:off x="76605" y="3517237"/>
            <a:ext cx="601939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spc="-10" dirty="0">
                <a:solidFill>
                  <a:srgbClr val="7030A0"/>
                </a:solidFill>
                <a:effectLst/>
                <a:ea typeface="Times New Roman" panose="02020603050405020304" pitchFamily="18" charset="0"/>
              </a:rPr>
              <a:t>Extended reality (XR) </a:t>
            </a: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is a universal term inclusive to immersive learning technologies virtual reality (VR), augmented reality (AR), and mixed reality (MR). </a:t>
            </a:r>
            <a:endParaRPr lang="en-GB" sz="1600" spc="-10" dirty="0">
              <a:solidFill>
                <a:srgbClr val="000000"/>
              </a:solidFill>
              <a:effectLst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14B201-3DE0-7759-A5AA-19F06FE5296A}"/>
              </a:ext>
            </a:extLst>
          </p:cNvPr>
          <p:cNvSpPr txBox="1"/>
          <p:nvPr/>
        </p:nvSpPr>
        <p:spPr>
          <a:xfrm>
            <a:off x="76606" y="721338"/>
            <a:ext cx="601939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GB" sz="2400" b="1" spc="-10" dirty="0">
                <a:solidFill>
                  <a:srgbClr val="7030A0"/>
                </a:solidFill>
                <a:effectLst/>
                <a:ea typeface="Times New Roman" panose="02020603050405020304" pitchFamily="18" charset="0"/>
              </a:rPr>
              <a:t>Mixed reality (MR), </a:t>
            </a: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or hybrid reality, is the</a:t>
            </a:r>
          </a:p>
          <a:p>
            <a:pPr marL="0" indent="0">
              <a:buNone/>
            </a:pP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merging of real and virtual worlds to produce new</a:t>
            </a:r>
          </a:p>
          <a:p>
            <a:pPr marL="0" indent="0">
              <a:buNone/>
            </a:pP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environments and visualizations where physical</a:t>
            </a:r>
          </a:p>
          <a:p>
            <a:pPr marL="0" indent="0">
              <a:buNone/>
            </a:pP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and digital objects co-exist and interact in real</a:t>
            </a:r>
          </a:p>
          <a:p>
            <a:pPr marL="0" indent="0">
              <a:buNone/>
            </a:pPr>
            <a:r>
              <a:rPr lang="en-US" sz="2000" spc="-1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time</a:t>
            </a:r>
            <a:endParaRPr lang="en-US" sz="2000" b="1" spc="-10" dirty="0">
              <a:solidFill>
                <a:srgbClr val="000000"/>
              </a:solidFill>
              <a:effectLst/>
              <a:ea typeface="Times New Roman" panose="02020603050405020304" pitchFamily="18" charset="0"/>
            </a:endParaRPr>
          </a:p>
        </p:txBody>
      </p:sp>
      <p:pic>
        <p:nvPicPr>
          <p:cNvPr id="4102" name="Picture 6" descr="Microsoft's New Ad For Holographic VR Sport Is Amazing">
            <a:extLst>
              <a:ext uri="{FF2B5EF4-FFF2-40B4-BE49-F238E27FC236}">
                <a16:creationId xmlns:a16="http://schemas.microsoft.com/office/drawing/2014/main" id="{9A2FCD7D-2FCF-4BAB-C4DE-0EC228CE5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04" y="213892"/>
            <a:ext cx="4213150" cy="229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B25AD34-7C49-A850-6EC5-11E9E323F67A}"/>
              </a:ext>
            </a:extLst>
          </p:cNvPr>
          <p:cNvGrpSpPr/>
          <p:nvPr/>
        </p:nvGrpSpPr>
        <p:grpSpPr>
          <a:xfrm>
            <a:off x="0" y="4825081"/>
            <a:ext cx="12060848" cy="1908165"/>
            <a:chOff x="-61804" y="3825265"/>
            <a:chExt cx="12060848" cy="19081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6718501-E992-3DA5-0864-2032B33E0BB2}"/>
                </a:ext>
              </a:extLst>
            </p:cNvPr>
            <p:cNvGrpSpPr/>
            <p:nvPr/>
          </p:nvGrpSpPr>
          <p:grpSpPr>
            <a:xfrm>
              <a:off x="266700" y="3825265"/>
              <a:ext cx="11525250" cy="753624"/>
              <a:chOff x="813916" y="3825265"/>
              <a:chExt cx="9867481" cy="75362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F1B32C7-9C03-63FF-0F4B-50E23AC54E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3916" y="4562789"/>
                <a:ext cx="9867481" cy="161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4504693-4037-A8A5-D3A8-3C0EE17DF79B}"/>
                  </a:ext>
                </a:extLst>
              </p:cNvPr>
              <p:cNvCxnSpPr/>
              <p:nvPr/>
            </p:nvCxnSpPr>
            <p:spPr>
              <a:xfrm flipV="1">
                <a:off x="3798277" y="4030685"/>
                <a:ext cx="0" cy="5024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023641FF-40D2-2223-A615-B72BC7640244}"/>
                  </a:ext>
                </a:extLst>
              </p:cNvPr>
              <p:cNvCxnSpPr/>
              <p:nvPr/>
            </p:nvCxnSpPr>
            <p:spPr>
              <a:xfrm flipV="1">
                <a:off x="8042027" y="4030685"/>
                <a:ext cx="0" cy="50241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4F99C5-78D3-ADE6-8918-35DA2D5A2995}"/>
                  </a:ext>
                </a:extLst>
              </p:cNvPr>
              <p:cNvSpPr/>
              <p:nvPr/>
            </p:nvSpPr>
            <p:spPr>
              <a:xfrm>
                <a:off x="4523431" y="3825265"/>
                <a:ext cx="2793442" cy="50241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r>
                  <a:rPr lang="en-GB" sz="1400" b="1" dirty="0">
                    <a:solidFill>
                      <a:schemeClr val="tx1"/>
                    </a:solidFill>
                    <a:cs typeface="Georgia"/>
                  </a:rPr>
                  <a:t>                Mixed Reality (MR) 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3AC469F-731F-4F64-74AA-D3093998476B}"/>
                  </a:ext>
                </a:extLst>
              </p:cNvPr>
              <p:cNvCxnSpPr/>
              <p:nvPr/>
            </p:nvCxnSpPr>
            <p:spPr>
              <a:xfrm>
                <a:off x="3798277" y="4030685"/>
                <a:ext cx="72515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8366148-B8C4-81A7-A420-15A05ABFBCC5}"/>
                  </a:ext>
                </a:extLst>
              </p:cNvPr>
              <p:cNvCxnSpPr/>
              <p:nvPr/>
            </p:nvCxnSpPr>
            <p:spPr>
              <a:xfrm>
                <a:off x="7316873" y="4030685"/>
                <a:ext cx="725154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D81A30-9A5E-A27E-B58B-56B0248CCFCF}"/>
                </a:ext>
              </a:extLst>
            </p:cNvPr>
            <p:cNvSpPr txBox="1"/>
            <p:nvPr/>
          </p:nvSpPr>
          <p:spPr>
            <a:xfrm>
              <a:off x="-61804" y="4533101"/>
              <a:ext cx="1206084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GB" sz="1800" dirty="0"/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800" dirty="0"/>
                <a:t>        Real Environment                           Augmented Reality                         Augmented Virtuality                        Virtual Environment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en-GB" sz="1800" dirty="0"/>
                <a:t>						   (</a:t>
              </a:r>
              <a:r>
                <a:rPr lang="en-GB" sz="1800" i="1" dirty="0"/>
                <a:t>Reality- virtuality continuum (Milgram &amp; </a:t>
              </a:r>
              <a:r>
                <a:rPr lang="en-GB" sz="1800" i="1" dirty="0" err="1"/>
                <a:t>Kishino</a:t>
              </a:r>
              <a:r>
                <a:rPr lang="en-GB" sz="1800" i="1" dirty="0"/>
                <a:t>, 1994</a:t>
              </a:r>
              <a:r>
                <a:rPr lang="en-GB" sz="1800" dirty="0"/>
                <a:t>)* </a:t>
              </a:r>
            </a:p>
            <a:p>
              <a:pPr marL="0" indent="0">
                <a:buFont typeface="Arial" panose="020B0604020202020204" pitchFamily="34" charset="0"/>
                <a:buNone/>
              </a:pPr>
              <a:endParaRPr lang="en-GB" sz="1800" dirty="0"/>
            </a:p>
          </p:txBody>
        </p:sp>
      </p:grpSp>
      <p:pic>
        <p:nvPicPr>
          <p:cNvPr id="17" name="Picture 16" descr="A person in a white robe and goggles looking at a machine&#10;&#10;Description automatically generated">
            <a:extLst>
              <a:ext uri="{FF2B5EF4-FFF2-40B4-BE49-F238E27FC236}">
                <a16:creationId xmlns:a16="http://schemas.microsoft.com/office/drawing/2014/main" id="{4546DEB6-9D91-2551-1383-43C965C56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604" y="2582348"/>
            <a:ext cx="4213148" cy="20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A99ADF-1B2F-1053-CD6D-94526676E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925" y="2566702"/>
            <a:ext cx="5610949" cy="1949774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7DEDB1C-8971-10C1-24FD-19070779F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5" y="1460957"/>
            <a:ext cx="5764472" cy="430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GB" sz="4000" b="1" dirty="0"/>
              <a:t>Immersive Technologies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988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🤯 INSANE Humane Ai Pin Wants to Replace Your Smartphone 📱">
            <a:hlinkClick r:id="" action="ppaction://media"/>
            <a:extLst>
              <a:ext uri="{FF2B5EF4-FFF2-40B4-BE49-F238E27FC236}">
                <a16:creationId xmlns:a16="http://schemas.microsoft.com/office/drawing/2014/main" id="{4B4FF420-913F-02F3-9224-DDF5BA66E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605" y="795130"/>
            <a:ext cx="3857625" cy="5499654"/>
          </a:xfrm>
          <a:prstGeom prst="rect">
            <a:avLst/>
          </a:prstGeom>
        </p:spPr>
      </p:pic>
      <p:pic>
        <p:nvPicPr>
          <p:cNvPr id="4" name="Wayfinding on Humane Ai Pin (Concept Teaser)">
            <a:hlinkClick r:id="" action="ppaction://media"/>
            <a:extLst>
              <a:ext uri="{FF2B5EF4-FFF2-40B4-BE49-F238E27FC236}">
                <a16:creationId xmlns:a16="http://schemas.microsoft.com/office/drawing/2014/main" id="{C3F56F65-AA5F-4068-F066-630F8F370D0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83520" y="795130"/>
            <a:ext cx="8059100" cy="549965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D7B8E07-10E6-A37E-97AB-D48791B9C7F2}"/>
              </a:ext>
            </a:extLst>
          </p:cNvPr>
          <p:cNvSpPr txBox="1">
            <a:spLocks/>
          </p:cNvSpPr>
          <p:nvPr/>
        </p:nvSpPr>
        <p:spPr>
          <a:xfrm>
            <a:off x="76605" y="124754"/>
            <a:ext cx="11966014" cy="5845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00285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4000" b="1" dirty="0"/>
              <a:t>Example: AI-PIN</a:t>
            </a:r>
          </a:p>
        </p:txBody>
      </p:sp>
    </p:spTree>
    <p:extLst>
      <p:ext uri="{BB962C8B-B14F-4D97-AF65-F5344CB8AC3E}">
        <p14:creationId xmlns:p14="http://schemas.microsoft.com/office/powerpoint/2010/main" val="179375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98485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GB" sz="4000" b="1" dirty="0"/>
              <a:t>Other Technologies</a:t>
            </a:r>
            <a:endParaRPr lang="en-US" sz="40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2963118-4A24-D4E6-D4F8-C96A216FEC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8292385"/>
              </p:ext>
            </p:extLst>
          </p:nvPr>
        </p:nvGraphicFramePr>
        <p:xfrm>
          <a:off x="76605" y="997565"/>
          <a:ext cx="5638395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BBA9BCD-A5B9-FDB8-2A86-28E3AF460C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6408595"/>
              </p:ext>
            </p:extLst>
          </p:nvPr>
        </p:nvGraphicFramePr>
        <p:xfrm>
          <a:off x="6404224" y="997565"/>
          <a:ext cx="5638395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BD9A78E9-BC23-83F4-3751-030087087C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791969"/>
              </p:ext>
            </p:extLst>
          </p:nvPr>
        </p:nvGraphicFramePr>
        <p:xfrm>
          <a:off x="76604" y="3829110"/>
          <a:ext cx="5638395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B620F6A-405A-08C3-5041-6B166C8AB52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96000" y="3109016"/>
            <a:ext cx="5802635" cy="316991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171ED-3793-D766-18DF-919AE70D906C}"/>
              </a:ext>
            </a:extLst>
          </p:cNvPr>
          <p:cNvSpPr txBox="1"/>
          <p:nvPr/>
        </p:nvSpPr>
        <p:spPr>
          <a:xfrm>
            <a:off x="9555480" y="6027420"/>
            <a:ext cx="238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*and many </a:t>
            </a:r>
            <a:r>
              <a:rPr lang="en-US" b="1" dirty="0" err="1">
                <a:solidFill>
                  <a:srgbClr val="FF0000"/>
                </a:solidFill>
              </a:rPr>
              <a:t>many</a:t>
            </a:r>
            <a:r>
              <a:rPr lang="en-US" b="1" dirty="0">
                <a:solidFill>
                  <a:srgbClr val="FF0000"/>
                </a:solidFill>
              </a:rPr>
              <a:t> more</a:t>
            </a:r>
          </a:p>
        </p:txBody>
      </p:sp>
    </p:spTree>
    <p:extLst>
      <p:ext uri="{BB962C8B-B14F-4D97-AF65-F5344CB8AC3E}">
        <p14:creationId xmlns:p14="http://schemas.microsoft.com/office/powerpoint/2010/main" val="400506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Graphic spid="17" grpId="0">
        <p:bldAsOne/>
      </p:bldGraphic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/>
              <a:t>Innovations that will shape the future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FDD9108-2AC9-424F-C8F8-F5C0C7727303}"/>
              </a:ext>
            </a:extLst>
          </p:cNvPr>
          <p:cNvGrpSpPr/>
          <p:nvPr/>
        </p:nvGrpSpPr>
        <p:grpSpPr>
          <a:xfrm>
            <a:off x="4973674" y="716578"/>
            <a:ext cx="2554481" cy="2659825"/>
            <a:chOff x="4539189" y="744444"/>
            <a:chExt cx="2554481" cy="2659825"/>
          </a:xfrm>
        </p:grpSpPr>
        <p:pic>
          <p:nvPicPr>
            <p:cNvPr id="12" name="Picture Placeholder 25">
              <a:extLst>
                <a:ext uri="{FF2B5EF4-FFF2-40B4-BE49-F238E27FC236}">
                  <a16:creationId xmlns:a16="http://schemas.microsoft.com/office/drawing/2014/main" id="{2D0221A7-33AC-FC44-F675-119B5E8451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55465" y="812377"/>
              <a:ext cx="2371342" cy="2126637"/>
            </a:xfrm>
            <a:custGeom>
              <a:avLst/>
              <a:gdLst>
                <a:gd name="connsiteX0" fmla="*/ 1766808 w 3528310"/>
                <a:gd name="connsiteY0" fmla="*/ 0 h 3446004"/>
                <a:gd name="connsiteX1" fmla="*/ 3172396 w 3528310"/>
                <a:gd name="connsiteY1" fmla="*/ 687333 h 3446004"/>
                <a:gd name="connsiteX2" fmla="*/ 3528310 w 3528310"/>
                <a:gd name="connsiteY2" fmla="*/ 2222389 h 3446004"/>
                <a:gd name="connsiteX3" fmla="*/ 2553112 w 3528310"/>
                <a:gd name="connsiteY3" fmla="*/ 3446004 h 3446004"/>
                <a:gd name="connsiteX4" fmla="*/ 998904 w 3528310"/>
                <a:gd name="connsiteY4" fmla="*/ 3446004 h 3446004"/>
                <a:gd name="connsiteX5" fmla="*/ 0 w 3528310"/>
                <a:gd name="connsiteY5" fmla="*/ 2233092 h 3446004"/>
                <a:gd name="connsiteX6" fmla="*/ 362796 w 3528310"/>
                <a:gd name="connsiteY6" fmla="*/ 673930 h 34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10" h="3446004">
                  <a:moveTo>
                    <a:pt x="1766808" y="0"/>
                  </a:moveTo>
                  <a:lnTo>
                    <a:pt x="3172396" y="687333"/>
                  </a:lnTo>
                  <a:lnTo>
                    <a:pt x="3528310" y="2222389"/>
                  </a:lnTo>
                  <a:lnTo>
                    <a:pt x="2553112" y="3446004"/>
                  </a:lnTo>
                  <a:lnTo>
                    <a:pt x="998904" y="3446004"/>
                  </a:lnTo>
                  <a:lnTo>
                    <a:pt x="0" y="2233092"/>
                  </a:lnTo>
                  <a:lnTo>
                    <a:pt x="362796" y="673930"/>
                  </a:lnTo>
                  <a:close/>
                </a:path>
              </a:pathLst>
            </a:cu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72C2B48-CF22-D9D3-D732-BD624D0FE7F3}"/>
                </a:ext>
              </a:extLst>
            </p:cNvPr>
            <p:cNvGrpSpPr/>
            <p:nvPr/>
          </p:nvGrpSpPr>
          <p:grpSpPr>
            <a:xfrm>
              <a:off x="4588603" y="744444"/>
              <a:ext cx="2505067" cy="2271617"/>
              <a:chOff x="724384" y="2660706"/>
              <a:chExt cx="3495167" cy="340705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EAFEDB4-97AE-8944-F423-267E45D7F8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4384" y="2660706"/>
                <a:ext cx="3495167" cy="340705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18D904-D529-3242-8334-56C0D8E09A9F}"/>
                  </a:ext>
                </a:extLst>
              </p:cNvPr>
              <p:cNvSpPr txBox="1"/>
              <p:nvPr/>
            </p:nvSpPr>
            <p:spPr>
              <a:xfrm>
                <a:off x="972457" y="3657599"/>
                <a:ext cx="2999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7492E6-75DB-49B1-F6D6-086EEA234FF1}"/>
                </a:ext>
              </a:extLst>
            </p:cNvPr>
            <p:cNvSpPr/>
            <p:nvPr/>
          </p:nvSpPr>
          <p:spPr>
            <a:xfrm>
              <a:off x="4539189" y="3082836"/>
              <a:ext cx="2371342" cy="321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GB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Virtual reality (VR)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543287-6F0B-4EFC-F101-7B5462414B8D}"/>
              </a:ext>
            </a:extLst>
          </p:cNvPr>
          <p:cNvGrpSpPr/>
          <p:nvPr/>
        </p:nvGrpSpPr>
        <p:grpSpPr>
          <a:xfrm>
            <a:off x="71309" y="3615165"/>
            <a:ext cx="2536023" cy="2666932"/>
            <a:chOff x="211615" y="3472457"/>
            <a:chExt cx="2536023" cy="2666932"/>
          </a:xfrm>
        </p:grpSpPr>
        <p:pic>
          <p:nvPicPr>
            <p:cNvPr id="10" name="Picture Placeholder 18">
              <a:extLst>
                <a:ext uri="{FF2B5EF4-FFF2-40B4-BE49-F238E27FC236}">
                  <a16:creationId xmlns:a16="http://schemas.microsoft.com/office/drawing/2014/main" id="{7C472AEC-AB95-A783-5100-6239FEB8A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676"/>
            <a:stretch/>
          </p:blipFill>
          <p:spPr>
            <a:xfrm>
              <a:off x="277086" y="3537929"/>
              <a:ext cx="2410489" cy="2177777"/>
            </a:xfrm>
            <a:custGeom>
              <a:avLst/>
              <a:gdLst>
                <a:gd name="connsiteX0" fmla="*/ 1766808 w 3528310"/>
                <a:gd name="connsiteY0" fmla="*/ 0 h 3446004"/>
                <a:gd name="connsiteX1" fmla="*/ 3172396 w 3528310"/>
                <a:gd name="connsiteY1" fmla="*/ 687333 h 3446004"/>
                <a:gd name="connsiteX2" fmla="*/ 3528310 w 3528310"/>
                <a:gd name="connsiteY2" fmla="*/ 2222389 h 3446004"/>
                <a:gd name="connsiteX3" fmla="*/ 2553112 w 3528310"/>
                <a:gd name="connsiteY3" fmla="*/ 3446004 h 3446004"/>
                <a:gd name="connsiteX4" fmla="*/ 998904 w 3528310"/>
                <a:gd name="connsiteY4" fmla="*/ 3446004 h 3446004"/>
                <a:gd name="connsiteX5" fmla="*/ 0 w 3528310"/>
                <a:gd name="connsiteY5" fmla="*/ 2233092 h 3446004"/>
                <a:gd name="connsiteX6" fmla="*/ 362796 w 3528310"/>
                <a:gd name="connsiteY6" fmla="*/ 673930 h 34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10" h="3446004">
                  <a:moveTo>
                    <a:pt x="1766808" y="0"/>
                  </a:moveTo>
                  <a:lnTo>
                    <a:pt x="3172396" y="687333"/>
                  </a:lnTo>
                  <a:lnTo>
                    <a:pt x="3528310" y="2222389"/>
                  </a:lnTo>
                  <a:lnTo>
                    <a:pt x="2553112" y="3446004"/>
                  </a:lnTo>
                  <a:lnTo>
                    <a:pt x="998904" y="3446004"/>
                  </a:lnTo>
                  <a:lnTo>
                    <a:pt x="0" y="2233092"/>
                  </a:lnTo>
                  <a:lnTo>
                    <a:pt x="362796" y="673930"/>
                  </a:lnTo>
                  <a:close/>
                </a:path>
              </a:pathLst>
            </a:cu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AC13D02-F398-DE27-EE24-E344542AB046}"/>
                </a:ext>
              </a:extLst>
            </p:cNvPr>
            <p:cNvGrpSpPr/>
            <p:nvPr/>
          </p:nvGrpSpPr>
          <p:grpSpPr>
            <a:xfrm>
              <a:off x="211615" y="3472457"/>
              <a:ext cx="2505067" cy="2271617"/>
              <a:chOff x="724384" y="2660704"/>
              <a:chExt cx="3495167" cy="340705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FC899CE-32B1-1E09-675A-8FAA809BB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4384" y="2660704"/>
                <a:ext cx="3495167" cy="340705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8F9861-246B-90D9-CEFC-002588093D87}"/>
                  </a:ext>
                </a:extLst>
              </p:cNvPr>
              <p:cNvSpPr txBox="1"/>
              <p:nvPr/>
            </p:nvSpPr>
            <p:spPr>
              <a:xfrm>
                <a:off x="972457" y="3657600"/>
                <a:ext cx="2999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C996BB-4BDC-805E-7162-A625136432B9}"/>
                </a:ext>
              </a:extLst>
            </p:cNvPr>
            <p:cNvSpPr/>
            <p:nvPr/>
          </p:nvSpPr>
          <p:spPr>
            <a:xfrm>
              <a:off x="242571" y="5817956"/>
              <a:ext cx="2505067" cy="321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GB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Internet of things (IoT)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63D4BD-9E50-EDD1-B41F-EAF38B25287A}"/>
              </a:ext>
            </a:extLst>
          </p:cNvPr>
          <p:cNvGrpSpPr/>
          <p:nvPr/>
        </p:nvGrpSpPr>
        <p:grpSpPr>
          <a:xfrm>
            <a:off x="5049209" y="3628738"/>
            <a:ext cx="2669368" cy="2689031"/>
            <a:chOff x="3572375" y="3503350"/>
            <a:chExt cx="2669368" cy="268903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331840-F7C4-55BE-AE9D-D9C621450792}"/>
                </a:ext>
              </a:extLst>
            </p:cNvPr>
            <p:cNvGrpSpPr/>
            <p:nvPr/>
          </p:nvGrpSpPr>
          <p:grpSpPr>
            <a:xfrm>
              <a:off x="3646123" y="3503350"/>
              <a:ext cx="2516138" cy="2271617"/>
              <a:chOff x="972457" y="2660704"/>
              <a:chExt cx="3510614" cy="340705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AB38243-F74A-55F3-4898-D57AFDE3FF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7904" y="2660704"/>
                <a:ext cx="3495167" cy="3407054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7EDA168-BD6F-C97C-4592-613E6CAF706F}"/>
                  </a:ext>
                </a:extLst>
              </p:cNvPr>
              <p:cNvSpPr txBox="1"/>
              <p:nvPr/>
            </p:nvSpPr>
            <p:spPr>
              <a:xfrm>
                <a:off x="972457" y="3657600"/>
                <a:ext cx="2999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11" name="Picture Placeholder 23">
              <a:extLst>
                <a:ext uri="{FF2B5EF4-FFF2-40B4-BE49-F238E27FC236}">
                  <a16:creationId xmlns:a16="http://schemas.microsoft.com/office/drawing/2014/main" id="{55CDF75D-1DDC-B931-E106-666DF117A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57863" y="3609159"/>
              <a:ext cx="2284538" cy="2076969"/>
            </a:xfrm>
            <a:custGeom>
              <a:avLst/>
              <a:gdLst>
                <a:gd name="connsiteX0" fmla="*/ 1766808 w 3528310"/>
                <a:gd name="connsiteY0" fmla="*/ 0 h 3446004"/>
                <a:gd name="connsiteX1" fmla="*/ 3172396 w 3528310"/>
                <a:gd name="connsiteY1" fmla="*/ 687333 h 3446004"/>
                <a:gd name="connsiteX2" fmla="*/ 3528310 w 3528310"/>
                <a:gd name="connsiteY2" fmla="*/ 2222389 h 3446004"/>
                <a:gd name="connsiteX3" fmla="*/ 2553112 w 3528310"/>
                <a:gd name="connsiteY3" fmla="*/ 3446004 h 3446004"/>
                <a:gd name="connsiteX4" fmla="*/ 998904 w 3528310"/>
                <a:gd name="connsiteY4" fmla="*/ 3446004 h 3446004"/>
                <a:gd name="connsiteX5" fmla="*/ 0 w 3528310"/>
                <a:gd name="connsiteY5" fmla="*/ 2233092 h 3446004"/>
                <a:gd name="connsiteX6" fmla="*/ 362796 w 3528310"/>
                <a:gd name="connsiteY6" fmla="*/ 673930 h 34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10" h="3446004">
                  <a:moveTo>
                    <a:pt x="1766808" y="0"/>
                  </a:moveTo>
                  <a:lnTo>
                    <a:pt x="3172396" y="687333"/>
                  </a:lnTo>
                  <a:lnTo>
                    <a:pt x="3528310" y="2222389"/>
                  </a:lnTo>
                  <a:lnTo>
                    <a:pt x="2553112" y="3446004"/>
                  </a:lnTo>
                  <a:lnTo>
                    <a:pt x="998904" y="3446004"/>
                  </a:lnTo>
                  <a:lnTo>
                    <a:pt x="0" y="2233092"/>
                  </a:lnTo>
                  <a:lnTo>
                    <a:pt x="362796" y="673930"/>
                  </a:lnTo>
                  <a:close/>
                </a:path>
              </a:pathLst>
            </a:cu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98C56B3-B951-6A5D-EEEF-D8BA33F0C4F7}"/>
                </a:ext>
              </a:extLst>
            </p:cNvPr>
            <p:cNvSpPr/>
            <p:nvPr/>
          </p:nvSpPr>
          <p:spPr>
            <a:xfrm>
              <a:off x="3572375" y="5823049"/>
              <a:ext cx="266936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GB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Augmented reality (AR)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48C2AA-C63C-26DE-FA7F-DB9440F97A06}"/>
              </a:ext>
            </a:extLst>
          </p:cNvPr>
          <p:cNvGrpSpPr/>
          <p:nvPr/>
        </p:nvGrpSpPr>
        <p:grpSpPr>
          <a:xfrm>
            <a:off x="2693101" y="2519215"/>
            <a:ext cx="2505064" cy="2652901"/>
            <a:chOff x="8339470" y="778462"/>
            <a:chExt cx="2505064" cy="2652901"/>
          </a:xfrm>
        </p:grpSpPr>
        <p:pic>
          <p:nvPicPr>
            <p:cNvPr id="2" name="Picture Placeholder 28">
              <a:extLst>
                <a:ext uri="{FF2B5EF4-FFF2-40B4-BE49-F238E27FC236}">
                  <a16:creationId xmlns:a16="http://schemas.microsoft.com/office/drawing/2014/main" id="{F353CC6E-A2DA-3953-4497-59C28BA87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1288" b="-512"/>
            <a:stretch/>
          </p:blipFill>
          <p:spPr>
            <a:xfrm>
              <a:off x="8403381" y="843263"/>
              <a:ext cx="2371341" cy="2150314"/>
            </a:xfrm>
            <a:custGeom>
              <a:avLst/>
              <a:gdLst>
                <a:gd name="connsiteX0" fmla="*/ 1766808 w 3528310"/>
                <a:gd name="connsiteY0" fmla="*/ 0 h 3446004"/>
                <a:gd name="connsiteX1" fmla="*/ 3172396 w 3528310"/>
                <a:gd name="connsiteY1" fmla="*/ 687333 h 3446004"/>
                <a:gd name="connsiteX2" fmla="*/ 3528310 w 3528310"/>
                <a:gd name="connsiteY2" fmla="*/ 2222389 h 3446004"/>
                <a:gd name="connsiteX3" fmla="*/ 2553112 w 3528310"/>
                <a:gd name="connsiteY3" fmla="*/ 3446004 h 3446004"/>
                <a:gd name="connsiteX4" fmla="*/ 998904 w 3528310"/>
                <a:gd name="connsiteY4" fmla="*/ 3446004 h 3446004"/>
                <a:gd name="connsiteX5" fmla="*/ 0 w 3528310"/>
                <a:gd name="connsiteY5" fmla="*/ 2233092 h 3446004"/>
                <a:gd name="connsiteX6" fmla="*/ 362796 w 3528310"/>
                <a:gd name="connsiteY6" fmla="*/ 673930 h 34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10" h="3446004">
                  <a:moveTo>
                    <a:pt x="1766808" y="0"/>
                  </a:moveTo>
                  <a:lnTo>
                    <a:pt x="3172396" y="687333"/>
                  </a:lnTo>
                  <a:lnTo>
                    <a:pt x="3528310" y="2222389"/>
                  </a:lnTo>
                  <a:lnTo>
                    <a:pt x="2553112" y="3446004"/>
                  </a:lnTo>
                  <a:lnTo>
                    <a:pt x="998904" y="3446004"/>
                  </a:lnTo>
                  <a:lnTo>
                    <a:pt x="0" y="2233092"/>
                  </a:lnTo>
                  <a:lnTo>
                    <a:pt x="362796" y="673930"/>
                  </a:lnTo>
                  <a:close/>
                </a:path>
              </a:pathLst>
            </a:cu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754E3-9BD5-91D9-0830-ABD5CC628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39470" y="778462"/>
              <a:ext cx="2505064" cy="2271617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354270-7C6D-383D-8CB3-28E3D2D29690}"/>
                </a:ext>
              </a:extLst>
            </p:cNvPr>
            <p:cNvSpPr/>
            <p:nvPr/>
          </p:nvSpPr>
          <p:spPr>
            <a:xfrm>
              <a:off x="8549470" y="3109930"/>
              <a:ext cx="2178174" cy="321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GB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Robotics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1524DE-879E-EA80-7D66-AB1413075C33}"/>
              </a:ext>
            </a:extLst>
          </p:cNvPr>
          <p:cNvGrpSpPr/>
          <p:nvPr/>
        </p:nvGrpSpPr>
        <p:grpSpPr>
          <a:xfrm>
            <a:off x="149381" y="672853"/>
            <a:ext cx="3143967" cy="2627302"/>
            <a:chOff x="982725" y="745769"/>
            <a:chExt cx="3143967" cy="2627302"/>
          </a:xfrm>
        </p:grpSpPr>
        <p:pic>
          <p:nvPicPr>
            <p:cNvPr id="3" name="Picture Placeholder 20">
              <a:extLst>
                <a:ext uri="{FF2B5EF4-FFF2-40B4-BE49-F238E27FC236}">
                  <a16:creationId xmlns:a16="http://schemas.microsoft.com/office/drawing/2014/main" id="{4261D19E-089B-638A-C73E-FA44D18F5D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350"/>
            <a:stretch/>
          </p:blipFill>
          <p:spPr>
            <a:xfrm>
              <a:off x="1145962" y="813784"/>
              <a:ext cx="2356211" cy="2108147"/>
            </a:xfrm>
            <a:custGeom>
              <a:avLst/>
              <a:gdLst>
                <a:gd name="connsiteX0" fmla="*/ 1766808 w 3528310"/>
                <a:gd name="connsiteY0" fmla="*/ 0 h 3446004"/>
                <a:gd name="connsiteX1" fmla="*/ 3172396 w 3528310"/>
                <a:gd name="connsiteY1" fmla="*/ 687333 h 3446004"/>
                <a:gd name="connsiteX2" fmla="*/ 3528310 w 3528310"/>
                <a:gd name="connsiteY2" fmla="*/ 2222389 h 3446004"/>
                <a:gd name="connsiteX3" fmla="*/ 2553112 w 3528310"/>
                <a:gd name="connsiteY3" fmla="*/ 3446004 h 3446004"/>
                <a:gd name="connsiteX4" fmla="*/ 998904 w 3528310"/>
                <a:gd name="connsiteY4" fmla="*/ 3446004 h 3446004"/>
                <a:gd name="connsiteX5" fmla="*/ 0 w 3528310"/>
                <a:gd name="connsiteY5" fmla="*/ 2233092 h 3446004"/>
                <a:gd name="connsiteX6" fmla="*/ 362796 w 3528310"/>
                <a:gd name="connsiteY6" fmla="*/ 673930 h 344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28310" h="3446004">
                  <a:moveTo>
                    <a:pt x="1766808" y="0"/>
                  </a:moveTo>
                  <a:lnTo>
                    <a:pt x="3172396" y="687333"/>
                  </a:lnTo>
                  <a:lnTo>
                    <a:pt x="3528310" y="2222389"/>
                  </a:lnTo>
                  <a:lnTo>
                    <a:pt x="2553112" y="3446004"/>
                  </a:lnTo>
                  <a:lnTo>
                    <a:pt x="998904" y="3446004"/>
                  </a:lnTo>
                  <a:lnTo>
                    <a:pt x="0" y="2233092"/>
                  </a:lnTo>
                  <a:lnTo>
                    <a:pt x="362796" y="673930"/>
                  </a:lnTo>
                  <a:close/>
                </a:path>
              </a:pathLst>
            </a:cu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B9B136-5606-93C4-3E2D-98F4C466C816}"/>
                </a:ext>
              </a:extLst>
            </p:cNvPr>
            <p:cNvSpPr/>
            <p:nvPr/>
          </p:nvSpPr>
          <p:spPr>
            <a:xfrm>
              <a:off x="982725" y="3051638"/>
              <a:ext cx="2681632" cy="3214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GB" dirty="0">
                  <a:solidFill>
                    <a:schemeClr val="dk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Artificial intelligence (AI)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A414DBC-70CD-1C8C-E952-9C3FA071336F}"/>
                </a:ext>
              </a:extLst>
            </p:cNvPr>
            <p:cNvGrpSpPr/>
            <p:nvPr/>
          </p:nvGrpSpPr>
          <p:grpSpPr>
            <a:xfrm>
              <a:off x="1059340" y="745769"/>
              <a:ext cx="3067352" cy="2271617"/>
              <a:chOff x="-308210" y="2560689"/>
              <a:chExt cx="4279689" cy="340705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2ED8674C-FBD5-34FE-A2C8-DF924A08D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308210" y="2560689"/>
                <a:ext cx="3495167" cy="340705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C149143-A0DD-52D5-A3A6-6E66E7E0447E}"/>
                  </a:ext>
                </a:extLst>
              </p:cNvPr>
              <p:cNvSpPr txBox="1"/>
              <p:nvPr/>
            </p:nvSpPr>
            <p:spPr>
              <a:xfrm>
                <a:off x="972457" y="3657600"/>
                <a:ext cx="29990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7" name="Picture 6" descr="A colorful squares and crosses&#10;&#10;Description automatically generated">
            <a:extLst>
              <a:ext uri="{FF2B5EF4-FFF2-40B4-BE49-F238E27FC236}">
                <a16:creationId xmlns:a16="http://schemas.microsoft.com/office/drawing/2014/main" id="{0C981A7B-4DE5-569B-0967-F3DBD982248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6711" y="1127609"/>
            <a:ext cx="3725853" cy="344252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7123F27-9198-189B-CC00-EEB29A44E4D2}"/>
              </a:ext>
            </a:extLst>
          </p:cNvPr>
          <p:cNvGrpSpPr/>
          <p:nvPr/>
        </p:nvGrpSpPr>
        <p:grpSpPr>
          <a:xfrm>
            <a:off x="9091374" y="5366014"/>
            <a:ext cx="2054447" cy="359541"/>
            <a:chOff x="4959205" y="6267162"/>
            <a:chExt cx="2054447" cy="359541"/>
          </a:xfrm>
        </p:grpSpPr>
        <p:pic>
          <p:nvPicPr>
            <p:cNvPr id="45" name="object 10">
              <a:extLst>
                <a:ext uri="{FF2B5EF4-FFF2-40B4-BE49-F238E27FC236}">
                  <a16:creationId xmlns:a16="http://schemas.microsoft.com/office/drawing/2014/main" id="{F3110880-71FB-D61D-91D9-12FBA3B8702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9205" y="6305345"/>
              <a:ext cx="395278" cy="321358"/>
            </a:xfrm>
            <a:prstGeom prst="rect">
              <a:avLst/>
            </a:prstGeom>
          </p:spPr>
        </p:pic>
        <p:sp>
          <p:nvSpPr>
            <p:cNvPr id="46" name="object 13">
              <a:extLst>
                <a:ext uri="{FF2B5EF4-FFF2-40B4-BE49-F238E27FC236}">
                  <a16:creationId xmlns:a16="http://schemas.microsoft.com/office/drawing/2014/main" id="{8F3220E0-6E4A-4266-BE00-BF764CB5DCDE}"/>
                </a:ext>
              </a:extLst>
            </p:cNvPr>
            <p:cNvSpPr txBox="1"/>
            <p:nvPr/>
          </p:nvSpPr>
          <p:spPr>
            <a:xfrm>
              <a:off x="4960488" y="6267162"/>
              <a:ext cx="2053164" cy="286720"/>
            </a:xfrm>
            <a:prstGeom prst="rect">
              <a:avLst/>
            </a:prstGeom>
          </p:spPr>
          <p:txBody>
            <a:bodyPr vert="horz" wrap="square" lIns="0" tIns="9627" rIns="0" bIns="0" rtlCol="0">
              <a:spAutoFit/>
            </a:bodyPr>
            <a:lstStyle/>
            <a:p>
              <a:pPr marL="417024">
                <a:spcBef>
                  <a:spcPts val="1577"/>
                </a:spcBef>
              </a:pPr>
              <a:r>
                <a:rPr spc="33" dirty="0">
                  <a:solidFill>
                    <a:srgbClr val="577488"/>
                  </a:solidFill>
                  <a:cs typeface="Georgia"/>
                </a:rPr>
                <a:t>@</a:t>
              </a:r>
              <a:r>
                <a:rPr lang="en-US" spc="33" dirty="0">
                  <a:solidFill>
                    <a:srgbClr val="577488"/>
                  </a:solidFill>
                  <a:cs typeface="Georgia"/>
                </a:rPr>
                <a:t>iamgmujtaba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1AA9B5-CE7D-989E-5E1E-E86A6143CCEC}"/>
              </a:ext>
            </a:extLst>
          </p:cNvPr>
          <p:cNvGrpSpPr/>
          <p:nvPr/>
        </p:nvGrpSpPr>
        <p:grpSpPr>
          <a:xfrm>
            <a:off x="9091374" y="4705741"/>
            <a:ext cx="2120680" cy="395279"/>
            <a:chOff x="2772294" y="6198804"/>
            <a:chExt cx="2120680" cy="395279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C051880D-382F-7D25-BDF6-C62E25408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294" y="6198804"/>
              <a:ext cx="395279" cy="395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object 13">
              <a:extLst>
                <a:ext uri="{FF2B5EF4-FFF2-40B4-BE49-F238E27FC236}">
                  <a16:creationId xmlns:a16="http://schemas.microsoft.com/office/drawing/2014/main" id="{28400655-24FC-ED3E-8690-B600FA01048D}"/>
                </a:ext>
              </a:extLst>
            </p:cNvPr>
            <p:cNvSpPr txBox="1"/>
            <p:nvPr/>
          </p:nvSpPr>
          <p:spPr>
            <a:xfrm>
              <a:off x="2839810" y="6271346"/>
              <a:ext cx="2053164" cy="286720"/>
            </a:xfrm>
            <a:prstGeom prst="rect">
              <a:avLst/>
            </a:prstGeom>
          </p:spPr>
          <p:txBody>
            <a:bodyPr vert="horz" wrap="square" lIns="0" tIns="9627" rIns="0" bIns="0" rtlCol="0">
              <a:spAutoFit/>
            </a:bodyPr>
            <a:lstStyle/>
            <a:p>
              <a:pPr marL="417024">
                <a:spcBef>
                  <a:spcPts val="1577"/>
                </a:spcBef>
              </a:pPr>
              <a:r>
                <a:rPr spc="33" dirty="0">
                  <a:solidFill>
                    <a:srgbClr val="577488"/>
                  </a:solidFill>
                  <a:cs typeface="Georgia"/>
                </a:rPr>
                <a:t>@</a:t>
              </a:r>
              <a:r>
                <a:rPr lang="en-US" spc="33" dirty="0">
                  <a:solidFill>
                    <a:srgbClr val="577488"/>
                  </a:solidFill>
                  <a:cs typeface="Georgia"/>
                </a:rPr>
                <a:t>iamgmujtaba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3F41957-F25F-6776-61D0-321FF04023F0}"/>
              </a:ext>
            </a:extLst>
          </p:cNvPr>
          <p:cNvGrpSpPr/>
          <p:nvPr/>
        </p:nvGrpSpPr>
        <p:grpSpPr>
          <a:xfrm>
            <a:off x="9091374" y="6028732"/>
            <a:ext cx="3276253" cy="395278"/>
            <a:chOff x="7146115" y="6212883"/>
            <a:chExt cx="3276253" cy="395278"/>
          </a:xfrm>
        </p:grpSpPr>
        <p:pic>
          <p:nvPicPr>
            <p:cNvPr id="51" name="object 11">
              <a:extLst>
                <a:ext uri="{FF2B5EF4-FFF2-40B4-BE49-F238E27FC236}">
                  <a16:creationId xmlns:a16="http://schemas.microsoft.com/office/drawing/2014/main" id="{6AC49F63-3D89-2AE5-38CA-D5C9760D4EB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46115" y="6212883"/>
              <a:ext cx="395278" cy="395278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65E558-55A5-BE29-3BE8-B706C4B70B8C}"/>
                </a:ext>
              </a:extLst>
            </p:cNvPr>
            <p:cNvSpPr txBox="1"/>
            <p:nvPr/>
          </p:nvSpPr>
          <p:spPr>
            <a:xfrm>
              <a:off x="7541393" y="6212883"/>
              <a:ext cx="2880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577488"/>
                  </a:solidFill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gmujtabakorai@gmail.com</a:t>
              </a:r>
              <a:endParaRPr lang="en-US" dirty="0">
                <a:solidFill>
                  <a:srgbClr val="577488"/>
                </a:solidFill>
              </a:endParaRPr>
            </a:p>
          </p:txBody>
        </p:sp>
      </p:grpSp>
      <p:pic>
        <p:nvPicPr>
          <p:cNvPr id="33" name="Graphic 32" descr="Employee badge outline">
            <a:extLst>
              <a:ext uri="{FF2B5EF4-FFF2-40B4-BE49-F238E27FC236}">
                <a16:creationId xmlns:a16="http://schemas.microsoft.com/office/drawing/2014/main" id="{976BB173-5C95-2724-866A-558F92AB26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19246" y="4805628"/>
            <a:ext cx="1154244" cy="115424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98A2DCD-31FF-7035-743D-796BA370B98B}"/>
              </a:ext>
            </a:extLst>
          </p:cNvPr>
          <p:cNvSpPr/>
          <p:nvPr/>
        </p:nvSpPr>
        <p:spPr>
          <a:xfrm>
            <a:off x="9066554" y="439711"/>
            <a:ext cx="2237836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cs typeface="Georgia"/>
              </a:rPr>
              <a:t>QR Scan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573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Artificial Intelligence (AI)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B1585-E806-8FD2-569D-5275DA620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275" y="14160"/>
            <a:ext cx="6153725" cy="3719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6893E3-406C-0A1C-F3EB-5618A0FEB43C}"/>
              </a:ext>
            </a:extLst>
          </p:cNvPr>
          <p:cNvSpPr txBox="1"/>
          <p:nvPr/>
        </p:nvSpPr>
        <p:spPr>
          <a:xfrm>
            <a:off x="76605" y="904165"/>
            <a:ext cx="618648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AI refers to the ability of a computer or robot to mimic human intelligence. It could cover, for example, computers that </a:t>
            </a:r>
            <a:r>
              <a:rPr lang="en-US" sz="2400" b="0" i="0" dirty="0" err="1">
                <a:effectLst/>
              </a:rPr>
              <a:t>analyse</a:t>
            </a:r>
            <a:r>
              <a:rPr lang="en-US" sz="2400" b="0" i="0" dirty="0">
                <a:effectLst/>
              </a:rPr>
              <a:t> data independently or the autonomous systems embedded in driverless vehicles.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B47760-8BE3-C58D-7D6C-38F0AE70D929}"/>
              </a:ext>
            </a:extLst>
          </p:cNvPr>
          <p:cNvSpPr txBox="1"/>
          <p:nvPr/>
        </p:nvSpPr>
        <p:spPr>
          <a:xfrm>
            <a:off x="149380" y="3155264"/>
            <a:ext cx="566620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/>
              <a:t>AI thrives in an environment where there are </a:t>
            </a:r>
            <a:r>
              <a:rPr lang="en-US" sz="2400" dirty="0"/>
              <a:t>defined rules and patterns </a:t>
            </a:r>
            <a:r>
              <a:rPr lang="en-US" sz="2400" b="0" dirty="0"/>
              <a:t>that it can work with. This is where AI will seem the most “Intelligent”.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FECD1B-723B-2F6C-148A-08C05A9E9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9757" y="3843755"/>
            <a:ext cx="3110760" cy="2571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90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/>
              <a:t>Machine Learning (ML)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EC3EE-BCB8-9A74-D6BC-37C6179EF370}"/>
              </a:ext>
            </a:extLst>
          </p:cNvPr>
          <p:cNvSpPr txBox="1"/>
          <p:nvPr/>
        </p:nvSpPr>
        <p:spPr>
          <a:xfrm>
            <a:off x="149381" y="800100"/>
            <a:ext cx="6186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272727"/>
                </a:solidFill>
                <a:effectLst/>
                <a:latin typeface="Adelle W01 Regular"/>
              </a:rPr>
              <a:t>Machine learning is a subfield of artificial intelligence, which is broadly defined as the capability of a machine to imitate intelligent human behavior. Artificial intelligence systems are used to perform complex tasks in a way that is similar to how humans solve problems.</a:t>
            </a:r>
          </a:p>
        </p:txBody>
      </p:sp>
      <p:pic>
        <p:nvPicPr>
          <p:cNvPr id="1026" name="Picture 2" descr="Know About The Types Of Machine Learning | Cloud2Data">
            <a:extLst>
              <a:ext uri="{FF2B5EF4-FFF2-40B4-BE49-F238E27FC236}">
                <a16:creationId xmlns:a16="http://schemas.microsoft.com/office/drawing/2014/main" id="{E863151C-8BA7-38EB-06D5-A10C80051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32" y="3540716"/>
            <a:ext cx="4542128" cy="230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D3BF44-47BD-5618-F436-41803DD5F1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49698" y="383005"/>
            <a:ext cx="5326299" cy="252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391A512-7DA3-D642-4F62-D117298BA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43" y="3749577"/>
            <a:ext cx="5456302" cy="20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150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0648E2C-F975-B18B-4AE1-E76A5DEA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7650"/>
            <a:ext cx="5892956" cy="26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Deep Learning (DL)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893E3-406C-0A1C-F3EB-5618A0FEB43C}"/>
              </a:ext>
            </a:extLst>
          </p:cNvPr>
          <p:cNvSpPr txBox="1"/>
          <p:nvPr/>
        </p:nvSpPr>
        <p:spPr>
          <a:xfrm>
            <a:off x="76605" y="832197"/>
            <a:ext cx="618648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Deep learning: DL is a subset of machine learning. With this model, an algorithm can determine whether or not a prediction is accurate through a neural network without human intervention. Deep learning models can build extensive knowledge over time, acting as a brain, of sorts.</a:t>
            </a:r>
          </a:p>
        </p:txBody>
      </p:sp>
      <p:pic>
        <p:nvPicPr>
          <p:cNvPr id="15362" name="Picture 2" descr="AI, ML, DL.. What's what?🤔🤔. This article tries to explain the… | by  Ritacheta Das | Analytics Vidhya | Medium">
            <a:extLst>
              <a:ext uri="{FF2B5EF4-FFF2-40B4-BE49-F238E27FC236}">
                <a16:creationId xmlns:a16="http://schemas.microsoft.com/office/drawing/2014/main" id="{795A6D39-A835-148C-5DD8-55F300F80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6" y="3199665"/>
            <a:ext cx="5105400" cy="313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034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>
                <a:latin typeface="+mn-lt"/>
              </a:rPr>
              <a:t>Generative AI (GAI)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6893E3-406C-0A1C-F3EB-5618A0FEB43C}"/>
              </a:ext>
            </a:extLst>
          </p:cNvPr>
          <p:cNvSpPr txBox="1"/>
          <p:nvPr/>
        </p:nvSpPr>
        <p:spPr>
          <a:xfrm>
            <a:off x="76605" y="832197"/>
            <a:ext cx="61864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</a:rPr>
              <a:t>Generative AI focuses on creating new and original content, chat responses, designs, synthetic data or even deepfakes.</a:t>
            </a:r>
          </a:p>
        </p:txBody>
      </p:sp>
      <p:pic>
        <p:nvPicPr>
          <p:cNvPr id="8" name="Picture 7" descr="A diagram of a machine learning&#10;&#10;Description automatically generated">
            <a:extLst>
              <a:ext uri="{FF2B5EF4-FFF2-40B4-BE49-F238E27FC236}">
                <a16:creationId xmlns:a16="http://schemas.microsoft.com/office/drawing/2014/main" id="{C59062CD-8A3D-21C5-060A-BA65F6437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5" y="2253903"/>
            <a:ext cx="6310126" cy="4019550"/>
          </a:xfrm>
          <a:prstGeom prst="rect">
            <a:avLst/>
          </a:prstGeom>
        </p:spPr>
      </p:pic>
      <p:pic>
        <p:nvPicPr>
          <p:cNvPr id="16394" name="Picture 10">
            <a:extLst>
              <a:ext uri="{FF2B5EF4-FFF2-40B4-BE49-F238E27FC236}">
                <a16:creationId xmlns:a16="http://schemas.microsoft.com/office/drawing/2014/main" id="{09A7174F-4CDA-DD1F-5F52-85E7036FA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17223" r="18694" b="8523"/>
          <a:stretch/>
        </p:blipFill>
        <p:spPr bwMode="auto">
          <a:xfrm>
            <a:off x="6905624" y="455127"/>
            <a:ext cx="5048251" cy="50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7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/>
              <a:t>Generative Artificial Intelligence (GAI)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939DC-D41B-A139-3480-430218D0AE24}"/>
              </a:ext>
            </a:extLst>
          </p:cNvPr>
          <p:cNvSpPr txBox="1"/>
          <p:nvPr/>
        </p:nvSpPr>
        <p:spPr>
          <a:xfrm>
            <a:off x="76604" y="709300"/>
            <a:ext cx="12115395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Technology that uses algorithms and machine learning to create new content (text, photos, video, audio, etc.)</a:t>
            </a:r>
          </a:p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Examples of AI software*:</a:t>
            </a:r>
          </a:p>
          <a:p>
            <a:pPr lvl="1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ChatGPT/OpenAI</a:t>
            </a:r>
          </a:p>
          <a:p>
            <a:pPr lvl="1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Socratic</a:t>
            </a:r>
          </a:p>
          <a:p>
            <a:pPr lvl="1"/>
            <a:r>
              <a:rPr lang="en-US" sz="3600" dirty="0" err="1">
                <a:latin typeface="Helvetica" panose="020B0604020202020204" pitchFamily="34" charset="0"/>
                <a:cs typeface="Helvetica" panose="020B0604020202020204" pitchFamily="34" charset="0"/>
              </a:rPr>
              <a:t>AirMath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Nerdy Bot</a:t>
            </a:r>
          </a:p>
          <a:p>
            <a:pPr lvl="1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Grammarly</a:t>
            </a:r>
          </a:p>
          <a:p>
            <a:pPr lvl="1"/>
            <a:r>
              <a:rPr lang="en-US" sz="3600" dirty="0" err="1">
                <a:latin typeface="Helvetica" panose="020B0604020202020204" pitchFamily="34" charset="0"/>
                <a:cs typeface="Helvetica" panose="020B0604020202020204" pitchFamily="34" charset="0"/>
              </a:rPr>
              <a:t>OddityAI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r">
              <a:buFont typeface="Arial"/>
              <a:buNone/>
            </a:pP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* Not all inclusive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B3000-14AA-D736-D551-0250F1D38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897" y="2255091"/>
            <a:ext cx="5634722" cy="338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8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/>
              <a:t>GAI’s Capabilities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94EB8-2409-5556-A635-E53BEF8F1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81" y="918851"/>
            <a:ext cx="11893238" cy="521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8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93BC-0236-E9EB-C4BB-9C8BDED2A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Large Language Models: ChatGPT, Bard, Claude, DALL-E, …</a:t>
            </a:r>
          </a:p>
        </p:txBody>
      </p:sp>
      <p:pic>
        <p:nvPicPr>
          <p:cNvPr id="3" name="Picture 2" descr="A screenshot of a video conference&#10;&#10;Description automatically generated">
            <a:extLst>
              <a:ext uri="{FF2B5EF4-FFF2-40B4-BE49-F238E27FC236}">
                <a16:creationId xmlns:a16="http://schemas.microsoft.com/office/drawing/2014/main" id="{16140787-95E1-1214-1477-8C5AC06EE2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246" y="760391"/>
            <a:ext cx="2091712" cy="280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EFA417-7B29-5005-B149-8713EE74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350" y="746325"/>
            <a:ext cx="4724772" cy="28777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E4C43-890A-F8BC-4E32-BB9770220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6" y="3130351"/>
            <a:ext cx="4049753" cy="28788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26DF9-2EEC-09B2-E367-C6F5F44FC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778" y="3342131"/>
            <a:ext cx="5426600" cy="1575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980155-9A86-6908-0233-D8C134623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45" y="4834605"/>
            <a:ext cx="4462342" cy="15311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4E5AFD-3DCB-AF1C-4B69-3BDA97FEF8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2736" y="4918098"/>
            <a:ext cx="4481006" cy="1490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6821C-6D3A-989E-66E8-D4BF675D4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25406" y="760391"/>
            <a:ext cx="3908161" cy="287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8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600764B-B8D6-8A38-5D29-3CD91CC96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5" y="124754"/>
            <a:ext cx="11966014" cy="584547"/>
          </a:xfrm>
        </p:spPr>
        <p:txBody>
          <a:bodyPr/>
          <a:lstStyle/>
          <a:p>
            <a:r>
              <a:rPr lang="en-US" sz="4000" b="1" dirty="0"/>
              <a:t>Generative AI: Deepfake</a:t>
            </a:r>
          </a:p>
        </p:txBody>
      </p:sp>
      <p:pic>
        <p:nvPicPr>
          <p:cNvPr id="3" name="Shocked Vladimir Putin confronts AI-generated version of himself">
            <a:hlinkClick r:id="" action="ppaction://media"/>
            <a:extLst>
              <a:ext uri="{FF2B5EF4-FFF2-40B4-BE49-F238E27FC236}">
                <a16:creationId xmlns:a16="http://schemas.microsoft.com/office/drawing/2014/main" id="{17577A60-34FB-0226-7D25-BE0D130B7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774" y="781050"/>
            <a:ext cx="11115675" cy="557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5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636</Words>
  <Application>Microsoft Office PowerPoint</Application>
  <PresentationFormat>Widescreen</PresentationFormat>
  <Paragraphs>96</Paragraphs>
  <Slides>16</Slides>
  <Notes>14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Adelle W01 Regular</vt:lpstr>
      <vt:lpstr>Arial</vt:lpstr>
      <vt:lpstr>Calibri</vt:lpstr>
      <vt:lpstr>Calibri Light</vt:lpstr>
      <vt:lpstr>Georgia</vt:lpstr>
      <vt:lpstr>Helvetica</vt:lpstr>
      <vt:lpstr>Open Sans</vt:lpstr>
      <vt:lpstr>Times New Roman</vt:lpstr>
      <vt:lpstr>Office Theme</vt:lpstr>
      <vt:lpstr>PowerPoint Presentation</vt:lpstr>
      <vt:lpstr>Artificial Intelligence (AI)</vt:lpstr>
      <vt:lpstr>Machine Learning (ML)</vt:lpstr>
      <vt:lpstr>Deep Learning (DL)</vt:lpstr>
      <vt:lpstr>Generative AI (GAI)</vt:lpstr>
      <vt:lpstr>Generative Artificial Intelligence (GAI)</vt:lpstr>
      <vt:lpstr>GAI’s Capabilities</vt:lpstr>
      <vt:lpstr>Large Language Models: ChatGPT, Bard, Claude, DALL-E, …</vt:lpstr>
      <vt:lpstr>Generative AI: Deepfake</vt:lpstr>
      <vt:lpstr>Immersive Technologies</vt:lpstr>
      <vt:lpstr>Immersive Technologies</vt:lpstr>
      <vt:lpstr>Immersive Technologies</vt:lpstr>
      <vt:lpstr>Immersive Technologies</vt:lpstr>
      <vt:lpstr>PowerPoint Presentation</vt:lpstr>
      <vt:lpstr>Other Technologies</vt:lpstr>
      <vt:lpstr>Innovations that will shape the future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2024-03-27T02:13:10Z</dcterms:created>
  <dcterms:modified xsi:type="dcterms:W3CDTF">2024-03-27T02:19:38Z</dcterms:modified>
</cp:coreProperties>
</file>